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77" r:id="rId8"/>
    <p:sldId id="263" r:id="rId9"/>
    <p:sldId id="264" r:id="rId10"/>
    <p:sldId id="265" r:id="rId11"/>
    <p:sldId id="266" r:id="rId12"/>
    <p:sldId id="267" r:id="rId13"/>
    <p:sldId id="268" r:id="rId14"/>
    <p:sldId id="269" r:id="rId15"/>
    <p:sldId id="271" r:id="rId16"/>
    <p:sldId id="270" r:id="rId17"/>
    <p:sldId id="272" r:id="rId18"/>
    <p:sldId id="273" r:id="rId19"/>
    <p:sldId id="274" r:id="rId20"/>
    <p:sldId id="276" r:id="rId21"/>
    <p:sldId id="275" r:id="rId22"/>
    <p:sldId id="280" r:id="rId23"/>
    <p:sldId id="282" r:id="rId24"/>
    <p:sldId id="284" r:id="rId25"/>
    <p:sldId id="283" r:id="rId26"/>
    <p:sldId id="286" r:id="rId27"/>
    <p:sldId id="285" r:id="rId28"/>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0092"/>
    <a:srgbClr val="F8AEAE"/>
    <a:srgbClr val="FF4B4B"/>
    <a:srgbClr val="FF0000"/>
    <a:srgbClr val="FF1919"/>
    <a:srgbClr val="F28A00"/>
    <a:srgbClr val="D67A00"/>
    <a:srgbClr val="0AF0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unkle Formatvorlage 2 - Akzent 1/Akz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ittlere Formatvorlage 4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ittlere Formatvorlage 4 - Akz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48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10</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1.5625000000000001E-3"/>
                  <c:y val="0.138281241493526"/>
                </c:manualLayout>
              </c:layout>
              <c:tx>
                <c:rich>
                  <a:bodyPr rot="0" spcFirstLastPara="1" vertOverflow="ellipsis" vert="horz" wrap="square" lIns="38100" tIns="19050" rIns="38100" bIns="19050" anchor="ctr" anchorCtr="0">
                    <a:spAutoFit/>
                  </a:bodyPr>
                  <a:lstStyle/>
                  <a:p>
                    <a:pPr algn="ctr">
                      <a:defRPr lang="en-US" sz="4000" b="0" i="0" u="none" strike="noStrike" kern="1200" baseline="0">
                        <a:solidFill>
                          <a:schemeClr val="tx1">
                            <a:lumMod val="75000"/>
                            <a:lumOff val="25000"/>
                          </a:schemeClr>
                        </a:solidFill>
                        <a:latin typeface="+mn-lt"/>
                        <a:ea typeface="+mn-ea"/>
                        <a:cs typeface="+mn-cs"/>
                      </a:defRPr>
                    </a:pPr>
                    <a:fld id="{9CAAFD4A-61DF-4F09-B869-E36EBCD3E468}" type="VALUE">
                      <a:rPr lang="en-US" sz="4000">
                        <a:solidFill>
                          <a:schemeClr val="bg1"/>
                        </a:solidFill>
                      </a:rPr>
                      <a:pPr algn="ctr">
                        <a:defRPr lang="en-US" sz="4000"/>
                      </a:pPr>
                      <a:t>[WERT]</a:t>
                    </a:fld>
                    <a:endParaRPr lang="de-DE"/>
                  </a:p>
                </c:rich>
              </c:tx>
              <c:spPr>
                <a:noFill/>
                <a:ln>
                  <a:noFill/>
                </a:ln>
                <a:effectLst/>
              </c:spPr>
              <c:txPr>
                <a:bodyPr rot="0" spcFirstLastPara="1" vertOverflow="ellipsis" vert="horz" wrap="square" lIns="38100" tIns="19050" rIns="38100" bIns="19050" anchor="ctr" anchorCtr="0">
                  <a:spAutoFit/>
                </a:bodyPr>
                <a:lstStyle/>
                <a:p>
                  <a:pPr algn="ctr">
                    <a:defRPr lang="en-US" sz="40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48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5</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3</c:v>
                </c:pt>
              </c:numCache>
            </c:numRef>
          </c:val>
          <c:extLst>
            <c:ext xmlns:c16="http://schemas.microsoft.com/office/drawing/2014/chart" uri="{C3380CC4-5D6E-409C-BE32-E72D297353CC}">
              <c16:uniqueId val="{00000002-C801-4BBD-826A-E011F82FA79B}"/>
            </c:ext>
          </c:extLst>
        </c:ser>
        <c:dLbls>
          <c:dLblPos val="outEnd"/>
          <c:showLegendKey val="0"/>
          <c:showVal val="1"/>
          <c:showCatName val="0"/>
          <c:showSerName val="0"/>
          <c:showPercent val="0"/>
          <c:showBubbleSize val="0"/>
        </c:dLbls>
        <c:gapWidth val="80"/>
        <c:overlap val="25"/>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7</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32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2</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1</c:v>
                </c:pt>
              </c:numCache>
            </c:numRef>
          </c:val>
          <c:extLst>
            <c:ext xmlns:c16="http://schemas.microsoft.com/office/drawing/2014/chart" uri="{C3380CC4-5D6E-409C-BE32-E72D297353CC}">
              <c16:uniqueId val="{00000002-C801-4BBD-826A-E011F82FA79B}"/>
            </c:ext>
          </c:extLst>
        </c:ser>
        <c:dLbls>
          <c:showLegendKey val="0"/>
          <c:showVal val="0"/>
          <c:showCatName val="0"/>
          <c:showSerName val="0"/>
          <c:showPercent val="0"/>
          <c:showBubbleSize val="0"/>
        </c:dLbls>
        <c:gapWidth val="80"/>
        <c:overlap val="-18"/>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P1</c:v>
                </c:pt>
              </c:strCache>
            </c:strRef>
          </c:tx>
          <c:spPr>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ln w="3175">
                      <a:solidFill>
                        <a:schemeClr val="bg1"/>
                      </a:solidFill>
                    </a:ln>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c:f>
              <c:numCache>
                <c:formatCode>General</c:formatCode>
                <c:ptCount val="1"/>
              </c:numCache>
            </c:numRef>
          </c:cat>
          <c:val>
            <c:numRef>
              <c:f>Tabelle1!$B$2</c:f>
              <c:numCache>
                <c:formatCode>General</c:formatCode>
                <c:ptCount val="1"/>
                <c:pt idx="0">
                  <c:v>2000</c:v>
                </c:pt>
              </c:numCache>
            </c:numRef>
          </c:val>
          <c:extLst>
            <c:ext xmlns:c16="http://schemas.microsoft.com/office/drawing/2014/chart" uri="{C3380CC4-5D6E-409C-BE32-E72D297353CC}">
              <c16:uniqueId val="{00000000-9509-440B-AB3B-435758649668}"/>
            </c:ext>
          </c:extLst>
        </c:ser>
        <c:ser>
          <c:idx val="1"/>
          <c:order val="1"/>
          <c:tx>
            <c:strRef>
              <c:f>Tabelle1!$C$1</c:f>
              <c:strCache>
                <c:ptCount val="1"/>
                <c:pt idx="0">
                  <c:v>P2</c:v>
                </c:pt>
              </c:strCache>
            </c:strRef>
          </c:tx>
          <c:spPr>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ln w="3175">
                      <a:solidFill>
                        <a:schemeClr val="bg1"/>
                      </a:solidFill>
                    </a:ln>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c:f>
              <c:numCache>
                <c:formatCode>General</c:formatCode>
                <c:ptCount val="1"/>
              </c:numCache>
            </c:numRef>
          </c:cat>
          <c:val>
            <c:numRef>
              <c:f>Tabelle1!$C$2</c:f>
              <c:numCache>
                <c:formatCode>General</c:formatCode>
                <c:ptCount val="1"/>
                <c:pt idx="0">
                  <c:v>390</c:v>
                </c:pt>
              </c:numCache>
            </c:numRef>
          </c:val>
          <c:extLst>
            <c:ext xmlns:c16="http://schemas.microsoft.com/office/drawing/2014/chart" uri="{C3380CC4-5D6E-409C-BE32-E72D297353CC}">
              <c16:uniqueId val="{00000001-9509-440B-AB3B-435758649668}"/>
            </c:ext>
          </c:extLst>
        </c:ser>
        <c:ser>
          <c:idx val="2"/>
          <c:order val="2"/>
          <c:tx>
            <c:strRef>
              <c:f>Tabelle1!$D$1</c:f>
              <c:strCache>
                <c:ptCount val="1"/>
                <c:pt idx="0">
                  <c:v>P3</c:v>
                </c:pt>
              </c:strCache>
            </c:strRef>
          </c:tx>
          <c:spPr>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ln w="3175">
                      <a:solidFill>
                        <a:schemeClr val="tx1">
                          <a:lumMod val="75000"/>
                          <a:lumOff val="25000"/>
                        </a:schemeClr>
                      </a:solidFill>
                    </a:ln>
                    <a:solidFill>
                      <a:schemeClr val="bg2">
                        <a:lumMod val="25000"/>
                      </a:schemeClr>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c:f>
              <c:numCache>
                <c:formatCode>General</c:formatCode>
                <c:ptCount val="1"/>
              </c:numCache>
            </c:numRef>
          </c:cat>
          <c:val>
            <c:numRef>
              <c:f>Tabelle1!$D$2</c:f>
              <c:numCache>
                <c:formatCode>General</c:formatCode>
                <c:ptCount val="1"/>
                <c:pt idx="0">
                  <c:v>380</c:v>
                </c:pt>
              </c:numCache>
            </c:numRef>
          </c:val>
          <c:extLst>
            <c:ext xmlns:c16="http://schemas.microsoft.com/office/drawing/2014/chart" uri="{C3380CC4-5D6E-409C-BE32-E72D297353CC}">
              <c16:uniqueId val="{00000002-9509-440B-AB3B-435758649668}"/>
            </c:ext>
          </c:extLst>
        </c:ser>
        <c:ser>
          <c:idx val="3"/>
          <c:order val="3"/>
          <c:tx>
            <c:strRef>
              <c:f>Tabelle1!$E$1</c:f>
              <c:strCache>
                <c:ptCount val="1"/>
                <c:pt idx="0">
                  <c:v>P4</c:v>
                </c:pt>
              </c:strCache>
            </c:strRef>
          </c:tx>
          <c:spPr>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lin ang="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ln w="3175">
                      <a:solidFill>
                        <a:schemeClr val="tx1">
                          <a:lumMod val="75000"/>
                          <a:lumOff val="25000"/>
                        </a:schemeClr>
                      </a:solidFill>
                    </a:ln>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c:f>
              <c:numCache>
                <c:formatCode>General</c:formatCode>
                <c:ptCount val="1"/>
              </c:numCache>
            </c:numRef>
          </c:cat>
          <c:val>
            <c:numRef>
              <c:f>Tabelle1!$E$2</c:f>
              <c:numCache>
                <c:formatCode>General</c:formatCode>
                <c:ptCount val="1"/>
                <c:pt idx="0">
                  <c:v>370</c:v>
                </c:pt>
              </c:numCache>
            </c:numRef>
          </c:val>
          <c:extLst>
            <c:ext xmlns:c16="http://schemas.microsoft.com/office/drawing/2014/chart" uri="{C3380CC4-5D6E-409C-BE32-E72D297353CC}">
              <c16:uniqueId val="{00000003-9509-440B-AB3B-435758649668}"/>
            </c:ext>
          </c:extLst>
        </c:ser>
        <c:ser>
          <c:idx val="4"/>
          <c:order val="4"/>
          <c:tx>
            <c:strRef>
              <c:f>Tabelle1!$F$1</c:f>
              <c:strCache>
                <c:ptCount val="1"/>
                <c:pt idx="0">
                  <c:v>P5</c:v>
                </c:pt>
              </c:strCache>
            </c:strRef>
          </c:tx>
          <c:spPr>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ln w="3175">
                      <a:solidFill>
                        <a:schemeClr val="tx1">
                          <a:lumMod val="75000"/>
                          <a:lumOff val="25000"/>
                        </a:schemeClr>
                      </a:solidFill>
                    </a:ln>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c:f>
              <c:numCache>
                <c:formatCode>General</c:formatCode>
                <c:ptCount val="1"/>
              </c:numCache>
            </c:numRef>
          </c:cat>
          <c:val>
            <c:numRef>
              <c:f>Tabelle1!$F$2</c:f>
              <c:numCache>
                <c:formatCode>General</c:formatCode>
                <c:ptCount val="1"/>
                <c:pt idx="0">
                  <c:v>360</c:v>
                </c:pt>
              </c:numCache>
            </c:numRef>
          </c:val>
          <c:extLst>
            <c:ext xmlns:c16="http://schemas.microsoft.com/office/drawing/2014/chart" uri="{C3380CC4-5D6E-409C-BE32-E72D297353CC}">
              <c16:uniqueId val="{00000004-9509-440B-AB3B-435758649668}"/>
            </c:ext>
          </c:extLst>
        </c:ser>
        <c:ser>
          <c:idx val="5"/>
          <c:order val="5"/>
          <c:tx>
            <c:strRef>
              <c:f>Tabelle1!$G$1</c:f>
              <c:strCache>
                <c:ptCount val="1"/>
                <c:pt idx="0">
                  <c:v>P6</c:v>
                </c:pt>
              </c:strCache>
            </c:strRef>
          </c:tx>
          <c:spPr>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lin ang="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ln w="3175">
                      <a:solidFill>
                        <a:schemeClr val="tx1">
                          <a:lumMod val="75000"/>
                          <a:lumOff val="25000"/>
                        </a:schemeClr>
                      </a:solidFill>
                    </a:ln>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c:f>
              <c:numCache>
                <c:formatCode>General</c:formatCode>
                <c:ptCount val="1"/>
              </c:numCache>
            </c:numRef>
          </c:cat>
          <c:val>
            <c:numRef>
              <c:f>Tabelle1!$G$2</c:f>
              <c:numCache>
                <c:formatCode>General</c:formatCode>
                <c:ptCount val="1"/>
                <c:pt idx="0">
                  <c:v>350</c:v>
                </c:pt>
              </c:numCache>
            </c:numRef>
          </c:val>
          <c:extLst>
            <c:ext xmlns:c16="http://schemas.microsoft.com/office/drawing/2014/chart" uri="{C3380CC4-5D6E-409C-BE32-E72D297353CC}">
              <c16:uniqueId val="{00000005-9509-440B-AB3B-435758649668}"/>
            </c:ext>
          </c:extLst>
        </c:ser>
        <c:ser>
          <c:idx val="6"/>
          <c:order val="6"/>
          <c:tx>
            <c:strRef>
              <c:f>Tabelle1!$H$1</c:f>
              <c:strCache>
                <c:ptCount val="1"/>
                <c:pt idx="0">
                  <c:v>P7</c:v>
                </c:pt>
              </c:strCache>
            </c:strRef>
          </c:tx>
          <c:spPr>
            <a:solidFill>
              <a:schemeClr val="bg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no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c:f>
              <c:numCache>
                <c:formatCode>General</c:formatCode>
                <c:ptCount val="1"/>
              </c:numCache>
            </c:numRef>
          </c:cat>
          <c:val>
            <c:numRef>
              <c:f>Tabelle1!$H$2</c:f>
              <c:numCache>
                <c:formatCode>General</c:formatCode>
                <c:ptCount val="1"/>
                <c:pt idx="0">
                  <c:v>20</c:v>
                </c:pt>
              </c:numCache>
            </c:numRef>
          </c:val>
          <c:extLst>
            <c:ext xmlns:c16="http://schemas.microsoft.com/office/drawing/2014/chart" uri="{C3380CC4-5D6E-409C-BE32-E72D297353CC}">
              <c16:uniqueId val="{00000006-9509-440B-AB3B-435758649668}"/>
            </c:ext>
          </c:extLst>
        </c:ser>
        <c:ser>
          <c:idx val="7"/>
          <c:order val="7"/>
          <c:tx>
            <c:strRef>
              <c:f>Tabelle1!$I$1</c:f>
              <c:strCache>
                <c:ptCount val="1"/>
                <c:pt idx="0">
                  <c:v>P25</c:v>
                </c:pt>
              </c:strCache>
            </c:strRef>
          </c:tx>
          <c:spPr>
            <a:gradFill flip="none" rotWithShape="1">
              <a:gsLst>
                <a:gs pos="0">
                  <a:schemeClr val="accent2">
                    <a:lumMod val="40000"/>
                    <a:lumOff val="60000"/>
                    <a:shade val="30000"/>
                    <a:satMod val="115000"/>
                  </a:schemeClr>
                </a:gs>
                <a:gs pos="50000">
                  <a:schemeClr val="accent2">
                    <a:lumMod val="40000"/>
                    <a:lumOff val="60000"/>
                    <a:shade val="67500"/>
                    <a:satMod val="115000"/>
                  </a:schemeClr>
                </a:gs>
                <a:gs pos="100000">
                  <a:schemeClr val="accent2">
                    <a:lumMod val="40000"/>
                    <a:lumOff val="60000"/>
                    <a:shade val="100000"/>
                    <a:satMod val="115000"/>
                  </a:schemeClr>
                </a:gs>
              </a:gsLst>
              <a:lin ang="0" scaled="1"/>
              <a:tileRect/>
            </a:gradFill>
            <a:ln>
              <a:noFill/>
            </a:ln>
            <a:effectLst/>
          </c:spPr>
          <c:invertIfNegative val="0"/>
          <c:dLbls>
            <c:delete val="1"/>
          </c:dLbls>
          <c:cat>
            <c:numRef>
              <c:f>Tabelle1!$A$2</c:f>
              <c:numCache>
                <c:formatCode>General</c:formatCode>
                <c:ptCount val="1"/>
              </c:numCache>
            </c:numRef>
          </c:cat>
          <c:val>
            <c:numRef>
              <c:f>Tabelle1!$I$2</c:f>
              <c:numCache>
                <c:formatCode>General</c:formatCode>
                <c:ptCount val="1"/>
                <c:pt idx="0">
                  <c:v>10</c:v>
                </c:pt>
              </c:numCache>
            </c:numRef>
          </c:val>
          <c:extLst>
            <c:ext xmlns:c16="http://schemas.microsoft.com/office/drawing/2014/chart" uri="{C3380CC4-5D6E-409C-BE32-E72D297353CC}">
              <c16:uniqueId val="{00000007-9509-440B-AB3B-435758649668}"/>
            </c:ext>
          </c:extLst>
        </c:ser>
        <c:dLbls>
          <c:dLblPos val="inEnd"/>
          <c:showLegendKey val="0"/>
          <c:showVal val="1"/>
          <c:showCatName val="0"/>
          <c:showSerName val="0"/>
          <c:showPercent val="0"/>
          <c:showBubbleSize val="0"/>
        </c:dLbls>
        <c:gapWidth val="220"/>
        <c:overlap val="-22"/>
        <c:axId val="696209800"/>
        <c:axId val="696210128"/>
      </c:barChart>
      <c:catAx>
        <c:axId val="69620980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696210128"/>
        <c:crosses val="autoZero"/>
        <c:auto val="1"/>
        <c:lblAlgn val="ctr"/>
        <c:lblOffset val="100"/>
        <c:noMultiLvlLbl val="0"/>
      </c:catAx>
      <c:valAx>
        <c:axId val="696210128"/>
        <c:scaling>
          <c:orientation val="minMax"/>
          <c:max val="2000"/>
        </c:scaling>
        <c:delete val="1"/>
        <c:axPos val="l"/>
        <c:numFmt formatCode="General" sourceLinked="1"/>
        <c:majorTickMark val="out"/>
        <c:minorTickMark val="none"/>
        <c:tickLblPos val="nextTo"/>
        <c:crossAx val="696209800"/>
        <c:crosses val="autoZero"/>
        <c:crossBetween val="between"/>
        <c:majorUnit val="200"/>
      </c:valAx>
      <c:spPr>
        <a:noFill/>
        <a:ln>
          <a:noFill/>
        </a:ln>
        <a:effectLst/>
      </c:spPr>
    </c:plotArea>
    <c:legend>
      <c:legendPos val="b"/>
      <c:legendEntry>
        <c:idx val="6"/>
        <c:txPr>
          <a:bodyPr rot="0" spcFirstLastPara="1" vertOverflow="ellipsis" vert="horz" wrap="square" anchor="ctr" anchorCtr="1"/>
          <a:lstStyle/>
          <a:p>
            <a:pPr>
              <a:defRPr sz="2400" b="0" i="0" u="none" strike="noStrike" kern="1200" baseline="0">
                <a:ln>
                  <a:noFill/>
                </a:ln>
                <a:noFill/>
                <a:latin typeface="+mn-lt"/>
                <a:ea typeface="+mn-ea"/>
                <a:cs typeface="+mn-cs"/>
              </a:defRPr>
            </a:pPr>
            <a:endParaRPr lang="de-DE"/>
          </a:p>
        </c:txPr>
      </c:legendEntry>
      <c:layout>
        <c:manualLayout>
          <c:xMode val="edge"/>
          <c:yMode val="edge"/>
          <c:x val="9.4583415354330708E-2"/>
          <c:y val="0.85861519566210032"/>
          <c:w val="0.82177066929133857"/>
          <c:h val="8.5320395333736795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pieChart>
        <c:varyColors val="1"/>
        <c:ser>
          <c:idx val="0"/>
          <c:order val="0"/>
          <c:tx>
            <c:strRef>
              <c:f>Tabelle1!$B$1</c:f>
              <c:strCache>
                <c:ptCount val="1"/>
                <c:pt idx="0">
                  <c:v>Niemeyer</c:v>
                </c:pt>
              </c:strCache>
            </c:strRef>
          </c:tx>
          <c:spPr>
            <a:ln>
              <a:noFill/>
            </a:ln>
          </c:spPr>
          <c:dPt>
            <c:idx val="0"/>
            <c:bubble3D val="0"/>
            <c:spPr>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ln w="19050">
                <a:noFill/>
              </a:ln>
              <a:effectLst/>
            </c:spPr>
            <c:extLst>
              <c:ext xmlns:c16="http://schemas.microsoft.com/office/drawing/2014/chart" uri="{C3380CC4-5D6E-409C-BE32-E72D297353CC}">
                <c16:uniqueId val="{00000001-8F5E-4EEB-B769-F347A68549B6}"/>
              </c:ext>
            </c:extLst>
          </c:dPt>
          <c:dPt>
            <c:idx val="1"/>
            <c:bubble3D val="0"/>
            <c:spPr>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0800000" scaled="1"/>
                <a:tileRect/>
              </a:gradFill>
              <a:ln w="19050">
                <a:noFill/>
              </a:ln>
              <a:effectLst/>
            </c:spPr>
            <c:extLst>
              <c:ext xmlns:c16="http://schemas.microsoft.com/office/drawing/2014/chart" uri="{C3380CC4-5D6E-409C-BE32-E72D297353CC}">
                <c16:uniqueId val="{00000003-8F5E-4EEB-B769-F347A68549B6}"/>
              </c:ext>
            </c:extLst>
          </c:dPt>
          <c:dPt>
            <c:idx val="2"/>
            <c:bubble3D val="0"/>
            <c:spPr>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w="19050">
                <a:noFill/>
              </a:ln>
              <a:effectLst/>
            </c:spPr>
            <c:extLst>
              <c:ext xmlns:c16="http://schemas.microsoft.com/office/drawing/2014/chart" uri="{C3380CC4-5D6E-409C-BE32-E72D297353CC}">
                <c16:uniqueId val="{00000005-8F5E-4EEB-B769-F347A68549B6}"/>
              </c:ext>
            </c:extLst>
          </c:dPt>
          <c:dPt>
            <c:idx val="3"/>
            <c:bubble3D val="0"/>
            <c:spPr>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lin ang="10800000" scaled="1"/>
                <a:tileRect/>
              </a:gradFill>
              <a:ln w="19050">
                <a:noFill/>
              </a:ln>
              <a:effectLst/>
            </c:spPr>
            <c:extLst>
              <c:ext xmlns:c16="http://schemas.microsoft.com/office/drawing/2014/chart" uri="{C3380CC4-5D6E-409C-BE32-E72D297353CC}">
                <c16:uniqueId val="{00000007-8F5E-4EEB-B769-F347A68549B6}"/>
              </c:ext>
            </c:extLst>
          </c:dPt>
          <c:dPt>
            <c:idx val="4"/>
            <c:bubble3D val="0"/>
            <c:spPr>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10800000" scaled="1"/>
                <a:tileRect/>
              </a:gradFill>
              <a:ln w="19050">
                <a:noFill/>
              </a:ln>
              <a:effectLst/>
            </c:spPr>
            <c:extLst>
              <c:ext xmlns:c16="http://schemas.microsoft.com/office/drawing/2014/chart" uri="{C3380CC4-5D6E-409C-BE32-E72D297353CC}">
                <c16:uniqueId val="{00000009-8F5E-4EEB-B769-F347A68549B6}"/>
              </c:ext>
            </c:extLst>
          </c:dPt>
          <c:dPt>
            <c:idx val="5"/>
            <c:bubble3D val="0"/>
            <c:spPr>
              <a:solidFill>
                <a:schemeClr val="bg1"/>
              </a:solidFill>
              <a:ln w="19050">
                <a:noFill/>
              </a:ln>
              <a:effectLst/>
            </c:spPr>
            <c:extLst>
              <c:ext xmlns:c16="http://schemas.microsoft.com/office/drawing/2014/chart" uri="{C3380CC4-5D6E-409C-BE32-E72D297353CC}">
                <c16:uniqueId val="{00000002-17BE-487C-8DEE-0CA29072DD51}"/>
              </c:ext>
            </c:extLst>
          </c:dPt>
          <c:dLbls>
            <c:dLbl>
              <c:idx val="5"/>
              <c:delete val="1"/>
              <c:extLst>
                <c:ext xmlns:c15="http://schemas.microsoft.com/office/drawing/2012/chart" uri="{CE6537A1-D6FC-4f65-9D91-7224C49458BB}"/>
                <c:ext xmlns:c16="http://schemas.microsoft.com/office/drawing/2014/chart" uri="{C3380CC4-5D6E-409C-BE32-E72D297353CC}">
                  <c16:uniqueId val="{00000002-17BE-487C-8DEE-0CA29072DD51}"/>
                </c:ext>
              </c:extLst>
            </c:dLbl>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ln w="3175">
                      <a:solidFill>
                        <a:schemeClr val="tx1">
                          <a:lumMod val="50000"/>
                          <a:lumOff val="50000"/>
                        </a:schemeClr>
                      </a:solidFill>
                    </a:ln>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Tabelle1!$A$2:$A$7</c:f>
              <c:strCache>
                <c:ptCount val="6"/>
                <c:pt idx="0">
                  <c:v>P1</c:v>
                </c:pt>
                <c:pt idx="1">
                  <c:v>P2</c:v>
                </c:pt>
                <c:pt idx="2">
                  <c:v>P3</c:v>
                </c:pt>
                <c:pt idx="3">
                  <c:v>P4</c:v>
                </c:pt>
                <c:pt idx="4">
                  <c:v>P5</c:v>
                </c:pt>
                <c:pt idx="5">
                  <c:v>P6</c:v>
                </c:pt>
              </c:strCache>
            </c:strRef>
          </c:cat>
          <c:val>
            <c:numRef>
              <c:f>Tabelle1!$B$2:$B$7</c:f>
              <c:numCache>
                <c:formatCode>General</c:formatCode>
                <c:ptCount val="6"/>
                <c:pt idx="0">
                  <c:v>1</c:v>
                </c:pt>
                <c:pt idx="1">
                  <c:v>1</c:v>
                </c:pt>
                <c:pt idx="2">
                  <c:v>1</c:v>
                </c:pt>
                <c:pt idx="3">
                  <c:v>1</c:v>
                </c:pt>
                <c:pt idx="4">
                  <c:v>1</c:v>
                </c:pt>
                <c:pt idx="5">
                  <c:v>5</c:v>
                </c:pt>
              </c:numCache>
            </c:numRef>
          </c:val>
          <c:extLst>
            <c:ext xmlns:c16="http://schemas.microsoft.com/office/drawing/2014/chart" uri="{C3380CC4-5D6E-409C-BE32-E72D297353CC}">
              <c16:uniqueId val="{00000000-17BE-487C-8DEE-0CA29072DD51}"/>
            </c:ext>
          </c:extLst>
        </c:ser>
        <c:dLbls>
          <c:dLblPos val="inEnd"/>
          <c:showLegendKey val="0"/>
          <c:showVal val="1"/>
          <c:showCatName val="0"/>
          <c:showSerName val="0"/>
          <c:showPercent val="0"/>
          <c:showBubbleSize val="0"/>
          <c:showLeaderLines val="1"/>
        </c:dLbls>
        <c:firstSliceAng val="270"/>
      </c:pieChart>
      <c:spPr>
        <a:noFill/>
        <a:ln>
          <a:noFill/>
        </a:ln>
        <a:effectLst/>
      </c:spPr>
    </c:plotArea>
    <c:legend>
      <c:legendPos val="b"/>
      <c:legendEntry>
        <c:idx val="5"/>
        <c:delete val="1"/>
      </c:legendEntry>
      <c:layout>
        <c:manualLayout>
          <c:xMode val="edge"/>
          <c:yMode val="edge"/>
          <c:x val="0.26375406003937013"/>
          <c:y val="0.52078767711689977"/>
          <c:w val="0.47747391732283467"/>
          <c:h val="8.2036043181837909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pieChart>
        <c:varyColors val="1"/>
        <c:ser>
          <c:idx val="0"/>
          <c:order val="0"/>
          <c:tx>
            <c:strRef>
              <c:f>Tabelle1!$B$1</c:f>
              <c:strCache>
                <c:ptCount val="1"/>
                <c:pt idx="0">
                  <c:v>Sainte-Languë</c:v>
                </c:pt>
              </c:strCache>
            </c:strRef>
          </c:tx>
          <c:spPr>
            <a:ln>
              <a:noFill/>
            </a:ln>
          </c:spPr>
          <c:dPt>
            <c:idx val="0"/>
            <c:bubble3D val="0"/>
            <c:spPr>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ln w="19050">
                <a:noFill/>
              </a:ln>
              <a:effectLst/>
            </c:spPr>
            <c:extLst>
              <c:ext xmlns:c16="http://schemas.microsoft.com/office/drawing/2014/chart" uri="{C3380CC4-5D6E-409C-BE32-E72D297353CC}">
                <c16:uniqueId val="{00000001-F02F-43DB-AC4D-4E532D7C7C50}"/>
              </c:ext>
            </c:extLst>
          </c:dPt>
          <c:dPt>
            <c:idx val="1"/>
            <c:bubble3D val="0"/>
            <c:spPr>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0800000" scaled="1"/>
                <a:tileRect/>
              </a:gradFill>
              <a:ln w="19050">
                <a:noFill/>
              </a:ln>
              <a:effectLst/>
            </c:spPr>
            <c:extLst>
              <c:ext xmlns:c16="http://schemas.microsoft.com/office/drawing/2014/chart" uri="{C3380CC4-5D6E-409C-BE32-E72D297353CC}">
                <c16:uniqueId val="{00000003-F02F-43DB-AC4D-4E532D7C7C50}"/>
              </c:ext>
            </c:extLst>
          </c:dPt>
          <c:dPt>
            <c:idx val="2"/>
            <c:bubble3D val="0"/>
            <c:spPr>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w="19050">
                <a:noFill/>
              </a:ln>
              <a:effectLst/>
            </c:spPr>
            <c:extLst>
              <c:ext xmlns:c16="http://schemas.microsoft.com/office/drawing/2014/chart" uri="{C3380CC4-5D6E-409C-BE32-E72D297353CC}">
                <c16:uniqueId val="{00000005-F02F-43DB-AC4D-4E532D7C7C50}"/>
              </c:ext>
            </c:extLst>
          </c:dPt>
          <c:dPt>
            <c:idx val="3"/>
            <c:bubble3D val="0"/>
            <c:spPr>
              <a:solidFill>
                <a:schemeClr val="bg1"/>
              </a:solidFill>
              <a:ln w="19050">
                <a:noFill/>
              </a:ln>
              <a:effectLst/>
            </c:spPr>
            <c:extLst>
              <c:ext xmlns:c16="http://schemas.microsoft.com/office/drawing/2014/chart" uri="{C3380CC4-5D6E-409C-BE32-E72D297353CC}">
                <c16:uniqueId val="{00000002-17BE-487C-8DEE-0CA29072DD51}"/>
              </c:ext>
            </c:extLst>
          </c:dPt>
          <c:dLbls>
            <c:dLbl>
              <c:idx val="3"/>
              <c:delete val="1"/>
              <c:extLst>
                <c:ext xmlns:c15="http://schemas.microsoft.com/office/drawing/2012/chart" uri="{CE6537A1-D6FC-4f65-9D91-7224C49458BB}"/>
                <c:ext xmlns:c16="http://schemas.microsoft.com/office/drawing/2014/chart" uri="{C3380CC4-5D6E-409C-BE32-E72D297353CC}">
                  <c16:uniqueId val="{00000002-17BE-487C-8DEE-0CA29072DD51}"/>
                </c:ext>
              </c:extLst>
            </c:dLbl>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ln w="3175">
                      <a:solidFill>
                        <a:schemeClr val="tx1">
                          <a:lumMod val="50000"/>
                          <a:lumOff val="50000"/>
                        </a:schemeClr>
                      </a:solidFill>
                    </a:ln>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Tabelle1!$A$2:$A$7</c:f>
              <c:strCache>
                <c:ptCount val="4"/>
                <c:pt idx="0">
                  <c:v>P1</c:v>
                </c:pt>
                <c:pt idx="1">
                  <c:v>P2</c:v>
                </c:pt>
                <c:pt idx="2">
                  <c:v>P3</c:v>
                </c:pt>
                <c:pt idx="3">
                  <c:v>P6</c:v>
                </c:pt>
              </c:strCache>
            </c:strRef>
          </c:cat>
          <c:val>
            <c:numRef>
              <c:f>Tabelle1!$B$2:$B$7</c:f>
              <c:numCache>
                <c:formatCode>General</c:formatCode>
                <c:ptCount val="4"/>
                <c:pt idx="0">
                  <c:v>3</c:v>
                </c:pt>
                <c:pt idx="1">
                  <c:v>1</c:v>
                </c:pt>
                <c:pt idx="2">
                  <c:v>1</c:v>
                </c:pt>
                <c:pt idx="3">
                  <c:v>5</c:v>
                </c:pt>
              </c:numCache>
            </c:numRef>
          </c:val>
          <c:extLst>
            <c:ext xmlns:c16="http://schemas.microsoft.com/office/drawing/2014/chart" uri="{C3380CC4-5D6E-409C-BE32-E72D297353CC}">
              <c16:uniqueId val="{00000000-17BE-487C-8DEE-0CA29072DD51}"/>
            </c:ext>
          </c:extLst>
        </c:ser>
        <c:dLbls>
          <c:dLblPos val="inEnd"/>
          <c:showLegendKey val="0"/>
          <c:showVal val="1"/>
          <c:showCatName val="0"/>
          <c:showSerName val="0"/>
          <c:showPercent val="0"/>
          <c:showBubbleSize val="0"/>
          <c:showLeaderLines val="1"/>
        </c:dLbls>
        <c:firstSliceAng val="270"/>
      </c:pieChart>
      <c:spPr>
        <a:noFill/>
        <a:ln>
          <a:noFill/>
        </a:ln>
        <a:effectLst/>
      </c:spPr>
    </c:plotArea>
    <c:legend>
      <c:legendPos val="b"/>
      <c:legendEntry>
        <c:idx val="3"/>
        <c:delete val="1"/>
      </c:legendEntry>
      <c:layout>
        <c:manualLayout>
          <c:xMode val="edge"/>
          <c:yMode val="edge"/>
          <c:x val="0.3512540600393701"/>
          <c:y val="0.52078767711689977"/>
          <c:w val="0.28648425196850391"/>
          <c:h val="8.2036043181837909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pieChart>
        <c:varyColors val="1"/>
        <c:ser>
          <c:idx val="0"/>
          <c:order val="0"/>
          <c:tx>
            <c:strRef>
              <c:f>Tabelle1!$B$1</c:f>
              <c:strCache>
                <c:ptCount val="1"/>
                <c:pt idx="0">
                  <c:v>D'Hondt</c:v>
                </c:pt>
              </c:strCache>
            </c:strRef>
          </c:tx>
          <c:spPr>
            <a:ln>
              <a:noFill/>
            </a:ln>
          </c:spPr>
          <c:dPt>
            <c:idx val="0"/>
            <c:bubble3D val="0"/>
            <c:spPr>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ln w="19050">
                <a:noFill/>
              </a:ln>
              <a:effectLst/>
            </c:spPr>
            <c:extLst>
              <c:ext xmlns:c16="http://schemas.microsoft.com/office/drawing/2014/chart" uri="{C3380CC4-5D6E-409C-BE32-E72D297353CC}">
                <c16:uniqueId val="{00000001-D63E-45E0-AFF5-255373E93AB4}"/>
              </c:ext>
            </c:extLst>
          </c:dPt>
          <c:dPt>
            <c:idx val="1"/>
            <c:bubble3D val="0"/>
            <c:spPr>
              <a:solidFill>
                <a:schemeClr val="bg1"/>
              </a:solidFill>
              <a:ln w="19050">
                <a:noFill/>
              </a:ln>
              <a:effectLst/>
            </c:spPr>
            <c:extLst>
              <c:ext xmlns:c16="http://schemas.microsoft.com/office/drawing/2014/chart" uri="{C3380CC4-5D6E-409C-BE32-E72D297353CC}">
                <c16:uniqueId val="{00000002-17BE-487C-8DEE-0CA29072DD51}"/>
              </c:ext>
            </c:extLst>
          </c:dPt>
          <c:dLbls>
            <c:dLbl>
              <c:idx val="1"/>
              <c:delete val="1"/>
              <c:extLst>
                <c:ext xmlns:c15="http://schemas.microsoft.com/office/drawing/2012/chart" uri="{CE6537A1-D6FC-4f65-9D91-7224C49458BB}"/>
                <c:ext xmlns:c16="http://schemas.microsoft.com/office/drawing/2014/chart" uri="{C3380CC4-5D6E-409C-BE32-E72D297353CC}">
                  <c16:uniqueId val="{00000002-17BE-487C-8DEE-0CA29072DD51}"/>
                </c:ext>
              </c:extLst>
            </c:dLbl>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ln w="3175">
                      <a:solidFill>
                        <a:schemeClr val="tx1">
                          <a:lumMod val="50000"/>
                          <a:lumOff val="50000"/>
                        </a:schemeClr>
                      </a:solidFill>
                    </a:ln>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Tabelle1!$A$2:$A$7</c:f>
              <c:strCache>
                <c:ptCount val="2"/>
                <c:pt idx="0">
                  <c:v>P1</c:v>
                </c:pt>
                <c:pt idx="1">
                  <c:v>P6</c:v>
                </c:pt>
              </c:strCache>
            </c:strRef>
          </c:cat>
          <c:val>
            <c:numRef>
              <c:f>Tabelle1!$B$2:$B$7</c:f>
              <c:numCache>
                <c:formatCode>General</c:formatCode>
                <c:ptCount val="2"/>
                <c:pt idx="0">
                  <c:v>5</c:v>
                </c:pt>
                <c:pt idx="1">
                  <c:v>5</c:v>
                </c:pt>
              </c:numCache>
            </c:numRef>
          </c:val>
          <c:extLst>
            <c:ext xmlns:c16="http://schemas.microsoft.com/office/drawing/2014/chart" uri="{C3380CC4-5D6E-409C-BE32-E72D297353CC}">
              <c16:uniqueId val="{00000000-17BE-487C-8DEE-0CA29072DD51}"/>
            </c:ext>
          </c:extLst>
        </c:ser>
        <c:dLbls>
          <c:dLblPos val="inEnd"/>
          <c:showLegendKey val="0"/>
          <c:showVal val="1"/>
          <c:showCatName val="0"/>
          <c:showSerName val="0"/>
          <c:showPercent val="0"/>
          <c:showBubbleSize val="0"/>
          <c:showLeaderLines val="1"/>
        </c:dLbls>
        <c:firstSliceAng val="270"/>
      </c:pieChart>
      <c:spPr>
        <a:noFill/>
        <a:ln>
          <a:noFill/>
        </a:ln>
        <a:effectLst/>
      </c:spPr>
    </c:plotArea>
    <c:legend>
      <c:legendPos val="b"/>
      <c:legendEntry>
        <c:idx val="1"/>
        <c:delete val="1"/>
      </c:legendEntry>
      <c:layout>
        <c:manualLayout>
          <c:xMode val="edge"/>
          <c:yMode val="edge"/>
          <c:x val="0.44656656003937006"/>
          <c:y val="0.52547517682854483"/>
          <c:w val="9.5494709645669293E-2"/>
          <c:h val="8.2036043181837909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44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44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4</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54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60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5</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2</c:v>
                </c:pt>
              </c:numCache>
            </c:numRef>
          </c:val>
          <c:extLst>
            <c:ext xmlns:c16="http://schemas.microsoft.com/office/drawing/2014/chart" uri="{C3380CC4-5D6E-409C-BE32-E72D297353CC}">
              <c16:uniqueId val="{00000002-C801-4BBD-826A-E011F82FA79B}"/>
            </c:ext>
          </c:extLst>
        </c:ser>
        <c:dLbls>
          <c:dLblPos val="outEnd"/>
          <c:showLegendKey val="0"/>
          <c:showVal val="1"/>
          <c:showCatName val="0"/>
          <c:showSerName val="0"/>
          <c:showPercent val="0"/>
          <c:showBubbleSize val="0"/>
        </c:dLbls>
        <c:gapWidth val="80"/>
        <c:overlap val="25"/>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DD-Partei</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44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44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4</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G-Partei</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54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60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5</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MM-Partei</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2</c:v>
                </c:pt>
              </c:numCache>
            </c:numRef>
          </c:val>
          <c:extLst>
            <c:ext xmlns:c16="http://schemas.microsoft.com/office/drawing/2014/chart" uri="{C3380CC4-5D6E-409C-BE32-E72D297353CC}">
              <c16:uniqueId val="{00000002-C801-4BBD-826A-E011F82FA79B}"/>
            </c:ext>
          </c:extLst>
        </c:ser>
        <c:dLbls>
          <c:dLblPos val="outEnd"/>
          <c:showLegendKey val="0"/>
          <c:showVal val="1"/>
          <c:showCatName val="0"/>
          <c:showSerName val="0"/>
          <c:showPercent val="0"/>
          <c:showBubbleSize val="0"/>
        </c:dLbls>
        <c:gapWidth val="80"/>
        <c:overlap val="25"/>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Tabelle1!$B$2:$D$2</c:f>
              <c:strCache>
                <c:ptCount val="3"/>
                <c:pt idx="0">
                  <c:v>4</c:v>
                </c:pt>
                <c:pt idx="1">
                  <c:v>5</c:v>
                </c:pt>
                <c:pt idx="2">
                  <c:v>2</c:v>
                </c:pt>
              </c:strCache>
            </c:strRef>
          </c:tx>
          <c:dPt>
            <c:idx val="0"/>
            <c:bubble3D val="0"/>
            <c:spPr>
              <a:gradFill>
                <a:gsLst>
                  <a:gs pos="0">
                    <a:schemeClr val="accent1">
                      <a:lumMod val="89000"/>
                    </a:schemeClr>
                  </a:gs>
                  <a:gs pos="28000">
                    <a:schemeClr val="accent1">
                      <a:lumMod val="89000"/>
                    </a:schemeClr>
                  </a:gs>
                  <a:gs pos="64000">
                    <a:schemeClr val="accent1">
                      <a:lumMod val="75000"/>
                    </a:schemeClr>
                  </a:gs>
                  <a:gs pos="97000">
                    <a:schemeClr val="accent1">
                      <a:lumMod val="70000"/>
                    </a:schemeClr>
                  </a:gs>
                </a:gsLst>
                <a:path path="circle">
                  <a:fillToRect l="50000" t="50000" r="50000" b="50000"/>
                </a:path>
              </a:gradFill>
              <a:ln>
                <a:noFill/>
              </a:ln>
              <a:effectLst/>
            </c:spPr>
            <c:extLst>
              <c:ext xmlns:c16="http://schemas.microsoft.com/office/drawing/2014/chart" uri="{C3380CC4-5D6E-409C-BE32-E72D297353CC}">
                <c16:uniqueId val="{00000004-C801-4BBD-826A-E011F82FA79B}"/>
              </c:ext>
            </c:extLst>
          </c:dPt>
          <c:dPt>
            <c:idx val="1"/>
            <c:bubble3D val="0"/>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extLst>
              <c:ext xmlns:c16="http://schemas.microsoft.com/office/drawing/2014/chart" uri="{C3380CC4-5D6E-409C-BE32-E72D297353CC}">
                <c16:uniqueId val="{00000001-E928-47A3-9C65-F0EE29FBFA48}"/>
              </c:ext>
            </c:extLst>
          </c:dPt>
          <c:dPt>
            <c:idx val="2"/>
            <c:bubble3D val="0"/>
            <c:spPr>
              <a:gradFill>
                <a:gsLst>
                  <a:gs pos="0">
                    <a:srgbClr val="FF4B4B"/>
                  </a:gs>
                  <a:gs pos="10000">
                    <a:srgbClr val="FF4B4B"/>
                  </a:gs>
                  <a:gs pos="71000">
                    <a:srgbClr val="FF0000"/>
                  </a:gs>
                  <a:gs pos="97000">
                    <a:srgbClr val="C00000"/>
                  </a:gs>
                </a:gsLst>
                <a:path path="circle">
                  <a:fillToRect l="50000" t="50000" r="50000" b="50000"/>
                </a:path>
              </a:gradFill>
              <a:ln>
                <a:noFill/>
              </a:ln>
              <a:effectLst/>
            </c:spPr>
            <c:extLst>
              <c:ext xmlns:c16="http://schemas.microsoft.com/office/drawing/2014/chart" uri="{C3380CC4-5D6E-409C-BE32-E72D297353CC}">
                <c16:uniqueId val="{00000002-E928-47A3-9C65-F0EE29FBFA48}"/>
              </c:ext>
            </c:extLst>
          </c:dPt>
          <c:dPt>
            <c:idx val="3"/>
            <c:bubble3D val="0"/>
            <c:spPr>
              <a:solidFill>
                <a:schemeClr val="bg1">
                  <a:alpha val="70000"/>
                </a:schemeClr>
              </a:solidFill>
              <a:ln>
                <a:noFill/>
              </a:ln>
              <a:effectLst/>
            </c:spPr>
            <c:extLst>
              <c:ext xmlns:c16="http://schemas.microsoft.com/office/drawing/2014/chart" uri="{C3380CC4-5D6E-409C-BE32-E72D297353CC}">
                <c16:uniqueId val="{00000003-E928-47A3-9C65-F0EE29FBFA48}"/>
              </c:ext>
            </c:extLst>
          </c:dPt>
          <c:cat>
            <c:strRef>
              <c:f>Tabelle1!$B$1:$D$1</c:f>
              <c:strCache>
                <c:ptCount val="3"/>
                <c:pt idx="0">
                  <c:v>DD-Partei</c:v>
                </c:pt>
                <c:pt idx="1">
                  <c:v>G-Partei</c:v>
                </c:pt>
                <c:pt idx="2">
                  <c:v>MM-Partei</c:v>
                </c:pt>
              </c:strCache>
            </c:strRef>
          </c:cat>
          <c:val>
            <c:numRef>
              <c:f>Tabelle1!$B$2:$E$2</c:f>
              <c:numCache>
                <c:formatCode>General</c:formatCode>
                <c:ptCount val="4"/>
                <c:pt idx="0">
                  <c:v>4</c:v>
                </c:pt>
                <c:pt idx="1">
                  <c:v>5</c:v>
                </c:pt>
                <c:pt idx="2">
                  <c:v>2</c:v>
                </c:pt>
                <c:pt idx="3">
                  <c:v>11</c:v>
                </c:pt>
              </c:numCache>
            </c:numRef>
          </c:val>
          <c:extLst>
            <c:ext xmlns:c16="http://schemas.microsoft.com/office/drawing/2014/chart" uri="{C3380CC4-5D6E-409C-BE32-E72D297353CC}">
              <c16:uniqueId val="{00000000-C801-4BBD-826A-E011F82FA79B}"/>
            </c:ext>
          </c:extLst>
        </c:ser>
        <c:dLbls>
          <c:showLegendKey val="0"/>
          <c:showVal val="0"/>
          <c:showCatName val="0"/>
          <c:showSerName val="0"/>
          <c:showPercent val="0"/>
          <c:showBubbleSize val="0"/>
          <c:showLeaderLines val="1"/>
        </c:dLbls>
        <c:firstSliceAng val="270"/>
        <c:extLst>
          <c:ext xmlns:c15="http://schemas.microsoft.com/office/drawing/2012/chart" uri="{02D57815-91ED-43cb-92C2-25804820EDAC}">
            <c15:filteredPieSeries>
              <c15:ser>
                <c:idx val="1"/>
                <c:order val="1"/>
                <c:tx>
                  <c:strRef>
                    <c:extLst>
                      <c:ext uri="{02D57815-91ED-43cb-92C2-25804820EDAC}">
                        <c15:formulaRef>
                          <c15:sqref>Tabelle1!$C$1</c15:sqref>
                        </c15:formulaRef>
                      </c:ext>
                    </c:extLst>
                    <c:strCache>
                      <c:ptCount val="1"/>
                      <c:pt idx="0">
                        <c:v>G-Partei</c:v>
                      </c:pt>
                    </c:strCache>
                  </c:strRef>
                </c:tx>
                <c:dPt>
                  <c:idx val="0"/>
                  <c:bubble3D val="0"/>
                  <c:spPr>
                    <a:solidFill>
                      <a:schemeClr val="accent1">
                        <a:alpha val="70000"/>
                      </a:schemeClr>
                    </a:solidFill>
                    <a:ln>
                      <a:noFill/>
                    </a:ln>
                    <a:effectLst/>
                  </c:spPr>
                  <c:extLst>
                    <c:ext xmlns:c16="http://schemas.microsoft.com/office/drawing/2014/chart" uri="{C3380CC4-5D6E-409C-BE32-E72D297353CC}">
                      <c16:uniqueId val="{00000003-C801-4BBD-826A-E011F82FA79B}"/>
                    </c:ext>
                  </c:extLst>
                </c:dPt>
                <c:cat>
                  <c:strRef>
                    <c:extLst>
                      <c:ext uri="{02D57815-91ED-43cb-92C2-25804820EDAC}">
                        <c15:formulaRef>
                          <c15:sqref>Tabelle1!$B$1:$D$1</c15:sqref>
                        </c15:formulaRef>
                      </c:ext>
                    </c:extLst>
                    <c:strCache>
                      <c:ptCount val="3"/>
                      <c:pt idx="0">
                        <c:v>DD-Partei</c:v>
                      </c:pt>
                      <c:pt idx="1">
                        <c:v>G-Partei</c:v>
                      </c:pt>
                      <c:pt idx="2">
                        <c:v>MM-Partei</c:v>
                      </c:pt>
                    </c:strCache>
                  </c:strRef>
                </c:cat>
                <c:val>
                  <c:numRef>
                    <c:extLst>
                      <c:ext uri="{02D57815-91ED-43cb-92C2-25804820EDAC}">
                        <c15:formulaRef>
                          <c15:sqref>Tabelle1!$C$2</c15:sqref>
                        </c15:formulaRef>
                      </c:ext>
                    </c:extLst>
                    <c:numCache>
                      <c:formatCode>General</c:formatCode>
                      <c:ptCount val="1"/>
                      <c:pt idx="0">
                        <c:v>5</c:v>
                      </c:pt>
                    </c:numCache>
                  </c:numRef>
                </c:val>
                <c:extLst>
                  <c:ext xmlns:c16="http://schemas.microsoft.com/office/drawing/2014/chart" uri="{C3380CC4-5D6E-409C-BE32-E72D297353CC}">
                    <c16:uniqueId val="{00000001-C801-4BBD-826A-E011F82FA79B}"/>
                  </c:ext>
                </c:extLst>
              </c15:ser>
            </c15:filteredPieSeries>
            <c15:filteredPieSeries>
              <c15:ser>
                <c:idx val="2"/>
                <c:order val="2"/>
                <c:tx>
                  <c:strRef>
                    <c:extLst xmlns:c15="http://schemas.microsoft.com/office/drawing/2012/chart">
                      <c:ext xmlns:c15="http://schemas.microsoft.com/office/drawing/2012/chart" uri="{02D57815-91ED-43cb-92C2-25804820EDAC}">
                        <c15:formulaRef>
                          <c15:sqref>Tabelle1!$D$1</c15:sqref>
                        </c15:formulaRef>
                      </c:ext>
                    </c:extLst>
                    <c:strCache>
                      <c:ptCount val="1"/>
                      <c:pt idx="0">
                        <c:v>MM-Partei</c:v>
                      </c:pt>
                    </c:strCache>
                  </c:strRef>
                </c:tx>
                <c:dPt>
                  <c:idx val="0"/>
                  <c:bubble3D val="0"/>
                  <c:spPr>
                    <a:solidFill>
                      <a:schemeClr val="accent1">
                        <a:alpha val="70000"/>
                      </a:schemeClr>
                    </a:solidFill>
                    <a:ln>
                      <a:noFill/>
                    </a:ln>
                    <a:effectLst/>
                  </c:spPr>
                  <c:extLst xmlns:c15="http://schemas.microsoft.com/office/drawing/2012/chart">
                    <c:ext xmlns:c16="http://schemas.microsoft.com/office/drawing/2014/chart" uri="{C3380CC4-5D6E-409C-BE32-E72D297353CC}">
                      <c16:uniqueId val="{00000005-C801-4BBD-826A-E011F82FA79B}"/>
                    </c:ext>
                  </c:extLst>
                </c:dPt>
                <c:cat>
                  <c:strRef>
                    <c:extLst xmlns:c15="http://schemas.microsoft.com/office/drawing/2012/chart">
                      <c:ext xmlns:c15="http://schemas.microsoft.com/office/drawing/2012/chart" uri="{02D57815-91ED-43cb-92C2-25804820EDAC}">
                        <c15:formulaRef>
                          <c15:sqref>Tabelle1!$B$1:$D$1</c15:sqref>
                        </c15:formulaRef>
                      </c:ext>
                    </c:extLst>
                    <c:strCache>
                      <c:ptCount val="3"/>
                      <c:pt idx="0">
                        <c:v>DD-Partei</c:v>
                      </c:pt>
                      <c:pt idx="1">
                        <c:v>G-Partei</c:v>
                      </c:pt>
                      <c:pt idx="2">
                        <c:v>MM-Partei</c:v>
                      </c:pt>
                    </c:strCache>
                  </c:strRef>
                </c:cat>
                <c:val>
                  <c:numRef>
                    <c:extLst xmlns:c15="http://schemas.microsoft.com/office/drawing/2012/chart">
                      <c:ext xmlns:c15="http://schemas.microsoft.com/office/drawing/2012/chart" uri="{02D57815-91ED-43cb-92C2-25804820EDAC}">
                        <c15:formulaRef>
                          <c15:sqref>Tabelle1!$D$2</c15:sqref>
                        </c15:formulaRef>
                      </c:ext>
                    </c:extLst>
                    <c:numCache>
                      <c:formatCode>General</c:formatCode>
                      <c:ptCount val="1"/>
                      <c:pt idx="0">
                        <c:v>2</c:v>
                      </c:pt>
                    </c:numCache>
                  </c:numRef>
                </c:val>
                <c:extLst xmlns:c15="http://schemas.microsoft.com/office/drawing/2012/chart">
                  <c:ext xmlns:c16="http://schemas.microsoft.com/office/drawing/2014/chart" uri="{C3380CC4-5D6E-409C-BE32-E72D297353CC}">
                    <c16:uniqueId val="{00000002-C801-4BBD-826A-E011F82FA79B}"/>
                  </c:ext>
                </c:extLst>
              </c15:ser>
            </c15:filteredPieSeries>
          </c:ext>
        </c:extLst>
      </c:pieChart>
      <c:spPr>
        <a:noFill/>
        <a:ln>
          <a:noFill/>
        </a:ln>
        <a:effectLst/>
      </c:spPr>
    </c:plotArea>
    <c:legend>
      <c:legendPos val="b"/>
      <c:layout>
        <c:manualLayout>
          <c:xMode val="edge"/>
          <c:yMode val="edge"/>
          <c:x val="0.17433821358267718"/>
          <c:y val="0.51015148190505155"/>
          <c:w val="0.72463558070866141"/>
          <c:h val="8.2036043181837909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6</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32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4</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1</c:v>
                </c:pt>
              </c:numCache>
            </c:numRef>
          </c:val>
          <c:extLst>
            <c:ext xmlns:c16="http://schemas.microsoft.com/office/drawing/2014/chart" uri="{C3380CC4-5D6E-409C-BE32-E72D297353CC}">
              <c16:uniqueId val="{00000002-C801-4BBD-826A-E011F82FA79B}"/>
            </c:ext>
          </c:extLst>
        </c:ser>
        <c:dLbls>
          <c:showLegendKey val="0"/>
          <c:showVal val="0"/>
          <c:showCatName val="0"/>
          <c:showSerName val="0"/>
          <c:showPercent val="0"/>
          <c:showBubbleSize val="0"/>
        </c:dLbls>
        <c:gapWidth val="80"/>
        <c:overlap val="-18"/>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7</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32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3</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1</c:v>
                </c:pt>
              </c:numCache>
            </c:numRef>
          </c:val>
          <c:extLst>
            <c:ext xmlns:c16="http://schemas.microsoft.com/office/drawing/2014/chart" uri="{C3380CC4-5D6E-409C-BE32-E72D297353CC}">
              <c16:uniqueId val="{00000002-C801-4BBD-826A-E011F82FA79B}"/>
            </c:ext>
          </c:extLst>
        </c:ser>
        <c:dLbls>
          <c:showLegendKey val="0"/>
          <c:showVal val="0"/>
          <c:showCatName val="0"/>
          <c:showSerName val="0"/>
          <c:showPercent val="0"/>
          <c:showBubbleSize val="0"/>
        </c:dLbls>
        <c:gapWidth val="80"/>
        <c:overlap val="-18"/>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7</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32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4</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0</c:v>
                </c:pt>
              </c:numCache>
            </c:numRef>
          </c:val>
          <c:extLst>
            <c:ext xmlns:c16="http://schemas.microsoft.com/office/drawing/2014/chart" uri="{C3380CC4-5D6E-409C-BE32-E72D297353CC}">
              <c16:uniqueId val="{00000002-C801-4BBD-826A-E011F82FA79B}"/>
            </c:ext>
          </c:extLst>
        </c:ser>
        <c:dLbls>
          <c:showLegendKey val="0"/>
          <c:showVal val="0"/>
          <c:showCatName val="0"/>
          <c:showSerName val="0"/>
          <c:showPercent val="0"/>
          <c:showBubbleSize val="0"/>
        </c:dLbls>
        <c:gapWidth val="80"/>
        <c:overlap val="-18"/>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7</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32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3</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0</c:v>
                </c:pt>
              </c:numCache>
            </c:numRef>
          </c:val>
          <c:extLst>
            <c:ext xmlns:c16="http://schemas.microsoft.com/office/drawing/2014/chart" uri="{C3380CC4-5D6E-409C-BE32-E72D297353CC}">
              <c16:uniqueId val="{00000002-C801-4BBD-826A-E011F82FA79B}"/>
            </c:ext>
          </c:extLst>
        </c:ser>
        <c:dLbls>
          <c:showLegendKey val="0"/>
          <c:showVal val="0"/>
          <c:showCatName val="0"/>
          <c:showSerName val="0"/>
          <c:showPercent val="0"/>
          <c:showBubbleSize val="0"/>
        </c:dLbls>
        <c:gapWidth val="80"/>
        <c:overlap val="-18"/>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6</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32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3</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1</c:v>
                </c:pt>
              </c:numCache>
            </c:numRef>
          </c:val>
          <c:extLst>
            <c:ext xmlns:c16="http://schemas.microsoft.com/office/drawing/2014/chart" uri="{C3380CC4-5D6E-409C-BE32-E72D297353CC}">
              <c16:uniqueId val="{00000002-C801-4BBD-826A-E011F82FA79B}"/>
            </c:ext>
          </c:extLst>
        </c:ser>
        <c:dLbls>
          <c:showLegendKey val="0"/>
          <c:showVal val="0"/>
          <c:showCatName val="0"/>
          <c:showSerName val="0"/>
          <c:showPercent val="0"/>
          <c:showBubbleSize val="0"/>
        </c:dLbls>
        <c:gapWidth val="80"/>
        <c:overlap val="-18"/>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0CCA33-B89A-FCCB-FF66-E9762BDFAEF8}"/>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2AF5BEA2-F764-4154-70B9-7799950A83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B725675C-E79A-AB8E-6BF1-8BC8F96573EA}"/>
              </a:ext>
            </a:extLst>
          </p:cNvPr>
          <p:cNvSpPr>
            <a:spLocks noGrp="1"/>
          </p:cNvSpPr>
          <p:nvPr>
            <p:ph type="dt" sz="half" idx="10"/>
          </p:nvPr>
        </p:nvSpPr>
        <p:spPr/>
        <p:txBody>
          <a:bodyPr/>
          <a:lstStyle/>
          <a:p>
            <a:fld id="{A5466E53-A59D-4D07-ADCC-EAAE632957C9}" type="datetimeFigureOut">
              <a:rPr lang="de-DE" smtClean="0"/>
              <a:t>05.06.2023</a:t>
            </a:fld>
            <a:endParaRPr lang="de-DE"/>
          </a:p>
        </p:txBody>
      </p:sp>
      <p:sp>
        <p:nvSpPr>
          <p:cNvPr id="5" name="Fußzeilenplatzhalter 4">
            <a:extLst>
              <a:ext uri="{FF2B5EF4-FFF2-40B4-BE49-F238E27FC236}">
                <a16:creationId xmlns:a16="http://schemas.microsoft.com/office/drawing/2014/main" id="{9D019202-92B2-5B0E-2C71-918AA560574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76DB0BE-A7D9-4F59-9E66-94E80581B0CC}"/>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1181807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4373D4-3645-0763-339A-7B8623E2AEE2}"/>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270CBA54-3708-3FAD-D7E6-45583A3FFD86}"/>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A4DB2B2-6186-276C-390D-2E981210E4F0}"/>
              </a:ext>
            </a:extLst>
          </p:cNvPr>
          <p:cNvSpPr>
            <a:spLocks noGrp="1"/>
          </p:cNvSpPr>
          <p:nvPr>
            <p:ph type="dt" sz="half" idx="10"/>
          </p:nvPr>
        </p:nvSpPr>
        <p:spPr/>
        <p:txBody>
          <a:bodyPr/>
          <a:lstStyle/>
          <a:p>
            <a:fld id="{A5466E53-A59D-4D07-ADCC-EAAE632957C9}" type="datetimeFigureOut">
              <a:rPr lang="de-DE" smtClean="0"/>
              <a:t>05.06.2023</a:t>
            </a:fld>
            <a:endParaRPr lang="de-DE"/>
          </a:p>
        </p:txBody>
      </p:sp>
      <p:sp>
        <p:nvSpPr>
          <p:cNvPr id="5" name="Fußzeilenplatzhalter 4">
            <a:extLst>
              <a:ext uri="{FF2B5EF4-FFF2-40B4-BE49-F238E27FC236}">
                <a16:creationId xmlns:a16="http://schemas.microsoft.com/office/drawing/2014/main" id="{51586EBE-ABC0-3762-DEFE-7B2299E1A14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D82334EE-E46D-0031-BACC-CE7641CE4200}"/>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2907022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31E7E48A-CF83-1787-0360-BE59A94841E7}"/>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523FC9A3-4065-4257-38D9-B65D4B7D453E}"/>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69B5700-E038-1539-859F-D121203FB619}"/>
              </a:ext>
            </a:extLst>
          </p:cNvPr>
          <p:cNvSpPr>
            <a:spLocks noGrp="1"/>
          </p:cNvSpPr>
          <p:nvPr>
            <p:ph type="dt" sz="half" idx="10"/>
          </p:nvPr>
        </p:nvSpPr>
        <p:spPr/>
        <p:txBody>
          <a:bodyPr/>
          <a:lstStyle/>
          <a:p>
            <a:fld id="{A5466E53-A59D-4D07-ADCC-EAAE632957C9}" type="datetimeFigureOut">
              <a:rPr lang="de-DE" smtClean="0"/>
              <a:t>05.06.2023</a:t>
            </a:fld>
            <a:endParaRPr lang="de-DE"/>
          </a:p>
        </p:txBody>
      </p:sp>
      <p:sp>
        <p:nvSpPr>
          <p:cNvPr id="5" name="Fußzeilenplatzhalter 4">
            <a:extLst>
              <a:ext uri="{FF2B5EF4-FFF2-40B4-BE49-F238E27FC236}">
                <a16:creationId xmlns:a16="http://schemas.microsoft.com/office/drawing/2014/main" id="{563F6102-F505-9A74-5923-493BFEA86128}"/>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0133583-A07D-453B-C9A5-BB5ABB5F44FD}"/>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3802304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4A8870-52A4-50E5-033E-D257CB1EBD3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03975332-06C0-B1BF-2B47-8D1CBD086186}"/>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B282C8F-1EBE-30BF-CB5D-2AE6AF97BF50}"/>
              </a:ext>
            </a:extLst>
          </p:cNvPr>
          <p:cNvSpPr>
            <a:spLocks noGrp="1"/>
          </p:cNvSpPr>
          <p:nvPr>
            <p:ph type="dt" sz="half" idx="10"/>
          </p:nvPr>
        </p:nvSpPr>
        <p:spPr/>
        <p:txBody>
          <a:bodyPr/>
          <a:lstStyle/>
          <a:p>
            <a:fld id="{A5466E53-A59D-4D07-ADCC-EAAE632957C9}" type="datetimeFigureOut">
              <a:rPr lang="de-DE" smtClean="0"/>
              <a:t>05.06.2023</a:t>
            </a:fld>
            <a:endParaRPr lang="de-DE"/>
          </a:p>
        </p:txBody>
      </p:sp>
      <p:sp>
        <p:nvSpPr>
          <p:cNvPr id="5" name="Fußzeilenplatzhalter 4">
            <a:extLst>
              <a:ext uri="{FF2B5EF4-FFF2-40B4-BE49-F238E27FC236}">
                <a16:creationId xmlns:a16="http://schemas.microsoft.com/office/drawing/2014/main" id="{F73ECEE8-B584-9340-5723-001F7DC4AC8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4E4959E-36D1-AD93-2AB6-28F32647E896}"/>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2513439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C68B6C-C6DA-EFD2-700F-AF25F3EB0A97}"/>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1517E15E-7846-B1B4-BE3C-BA15FFA98E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D787189C-7B76-5F3C-D2CF-C922C8E6EC7D}"/>
              </a:ext>
            </a:extLst>
          </p:cNvPr>
          <p:cNvSpPr>
            <a:spLocks noGrp="1"/>
          </p:cNvSpPr>
          <p:nvPr>
            <p:ph type="dt" sz="half" idx="10"/>
          </p:nvPr>
        </p:nvSpPr>
        <p:spPr/>
        <p:txBody>
          <a:bodyPr/>
          <a:lstStyle/>
          <a:p>
            <a:fld id="{A5466E53-A59D-4D07-ADCC-EAAE632957C9}" type="datetimeFigureOut">
              <a:rPr lang="de-DE" smtClean="0"/>
              <a:t>05.06.2023</a:t>
            </a:fld>
            <a:endParaRPr lang="de-DE"/>
          </a:p>
        </p:txBody>
      </p:sp>
      <p:sp>
        <p:nvSpPr>
          <p:cNvPr id="5" name="Fußzeilenplatzhalter 4">
            <a:extLst>
              <a:ext uri="{FF2B5EF4-FFF2-40B4-BE49-F238E27FC236}">
                <a16:creationId xmlns:a16="http://schemas.microsoft.com/office/drawing/2014/main" id="{5A3D9312-3D3F-1B71-D3A9-7496DB5D73C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F3DEE08-4B49-8CBC-D04E-DFECBFD4F2C6}"/>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722125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4771AA-B7C2-14E7-7605-5D5E30FB7AAA}"/>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E2079C09-6040-78BC-B314-911DE70A400D}"/>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D30FFAB0-C324-E98E-823B-F08876B4E999}"/>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AF138020-BE9F-7F87-D689-2A532ECA5959}"/>
              </a:ext>
            </a:extLst>
          </p:cNvPr>
          <p:cNvSpPr>
            <a:spLocks noGrp="1"/>
          </p:cNvSpPr>
          <p:nvPr>
            <p:ph type="dt" sz="half" idx="10"/>
          </p:nvPr>
        </p:nvSpPr>
        <p:spPr/>
        <p:txBody>
          <a:bodyPr/>
          <a:lstStyle/>
          <a:p>
            <a:fld id="{A5466E53-A59D-4D07-ADCC-EAAE632957C9}" type="datetimeFigureOut">
              <a:rPr lang="de-DE" smtClean="0"/>
              <a:t>05.06.2023</a:t>
            </a:fld>
            <a:endParaRPr lang="de-DE"/>
          </a:p>
        </p:txBody>
      </p:sp>
      <p:sp>
        <p:nvSpPr>
          <p:cNvPr id="6" name="Fußzeilenplatzhalter 5">
            <a:extLst>
              <a:ext uri="{FF2B5EF4-FFF2-40B4-BE49-F238E27FC236}">
                <a16:creationId xmlns:a16="http://schemas.microsoft.com/office/drawing/2014/main" id="{F7EA1363-E953-3CEE-52A2-9E2C8930692A}"/>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270B128-09BC-8F23-CAB5-6249EC262B71}"/>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1632437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3FAC8A-1401-765A-6A7B-434FBA7CB589}"/>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B59B43C8-8B69-4992-7D90-8111A51387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ECD16A09-C4B6-3BB6-130A-37B55B4933C3}"/>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856F4783-8EFB-1173-BEFA-81176DA4BC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4AD4A821-BB7D-778F-AD3D-985F79AD1F9F}"/>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EA6798D6-6C84-60B5-A2E8-31F0489F2714}"/>
              </a:ext>
            </a:extLst>
          </p:cNvPr>
          <p:cNvSpPr>
            <a:spLocks noGrp="1"/>
          </p:cNvSpPr>
          <p:nvPr>
            <p:ph type="dt" sz="half" idx="10"/>
          </p:nvPr>
        </p:nvSpPr>
        <p:spPr/>
        <p:txBody>
          <a:bodyPr/>
          <a:lstStyle/>
          <a:p>
            <a:fld id="{A5466E53-A59D-4D07-ADCC-EAAE632957C9}" type="datetimeFigureOut">
              <a:rPr lang="de-DE" smtClean="0"/>
              <a:t>05.06.2023</a:t>
            </a:fld>
            <a:endParaRPr lang="de-DE"/>
          </a:p>
        </p:txBody>
      </p:sp>
      <p:sp>
        <p:nvSpPr>
          <p:cNvPr id="8" name="Fußzeilenplatzhalter 7">
            <a:extLst>
              <a:ext uri="{FF2B5EF4-FFF2-40B4-BE49-F238E27FC236}">
                <a16:creationId xmlns:a16="http://schemas.microsoft.com/office/drawing/2014/main" id="{35C19C8B-57E4-C5D7-D32B-2DB89087AA67}"/>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1C28C1BE-6A4E-060E-258A-FB07AFABC95B}"/>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923689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E93EE7-6166-8B55-9CDE-EF25544B33B6}"/>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F2DC4F03-E2D4-1580-9193-C3FDAC6E467F}"/>
              </a:ext>
            </a:extLst>
          </p:cNvPr>
          <p:cNvSpPr>
            <a:spLocks noGrp="1"/>
          </p:cNvSpPr>
          <p:nvPr>
            <p:ph type="dt" sz="half" idx="10"/>
          </p:nvPr>
        </p:nvSpPr>
        <p:spPr/>
        <p:txBody>
          <a:bodyPr/>
          <a:lstStyle/>
          <a:p>
            <a:fld id="{A5466E53-A59D-4D07-ADCC-EAAE632957C9}" type="datetimeFigureOut">
              <a:rPr lang="de-DE" smtClean="0"/>
              <a:t>05.06.2023</a:t>
            </a:fld>
            <a:endParaRPr lang="de-DE"/>
          </a:p>
        </p:txBody>
      </p:sp>
      <p:sp>
        <p:nvSpPr>
          <p:cNvPr id="4" name="Fußzeilenplatzhalter 3">
            <a:extLst>
              <a:ext uri="{FF2B5EF4-FFF2-40B4-BE49-F238E27FC236}">
                <a16:creationId xmlns:a16="http://schemas.microsoft.com/office/drawing/2014/main" id="{8CEBE05A-D078-5E3B-FE08-7F5E6603A61A}"/>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FD789E3D-9096-7D2D-D3A9-58CDD620443B}"/>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2954143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EB7B903-7055-8B68-DC84-281777466ED7}"/>
              </a:ext>
            </a:extLst>
          </p:cNvPr>
          <p:cNvSpPr>
            <a:spLocks noGrp="1"/>
          </p:cNvSpPr>
          <p:nvPr>
            <p:ph type="dt" sz="half" idx="10"/>
          </p:nvPr>
        </p:nvSpPr>
        <p:spPr/>
        <p:txBody>
          <a:bodyPr/>
          <a:lstStyle/>
          <a:p>
            <a:fld id="{A5466E53-A59D-4D07-ADCC-EAAE632957C9}" type="datetimeFigureOut">
              <a:rPr lang="de-DE" smtClean="0"/>
              <a:t>05.06.2023</a:t>
            </a:fld>
            <a:endParaRPr lang="de-DE"/>
          </a:p>
        </p:txBody>
      </p:sp>
      <p:sp>
        <p:nvSpPr>
          <p:cNvPr id="3" name="Fußzeilenplatzhalter 2">
            <a:extLst>
              <a:ext uri="{FF2B5EF4-FFF2-40B4-BE49-F238E27FC236}">
                <a16:creationId xmlns:a16="http://schemas.microsoft.com/office/drawing/2014/main" id="{53F73CFD-AE52-A4DF-3C9C-4802BC332135}"/>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B59FB108-3E76-13C4-347B-117FD0A321F3}"/>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165094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1B4337-C85B-76EA-EE51-57CBD239ED0D}"/>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0728E48F-4CB9-5EB4-0714-B3D3AADE75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A994879F-B3A2-8CA4-E6E4-88DC294EDF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B7A9FF2D-7A73-E174-32FB-9AB7398E0E36}"/>
              </a:ext>
            </a:extLst>
          </p:cNvPr>
          <p:cNvSpPr>
            <a:spLocks noGrp="1"/>
          </p:cNvSpPr>
          <p:nvPr>
            <p:ph type="dt" sz="half" idx="10"/>
          </p:nvPr>
        </p:nvSpPr>
        <p:spPr/>
        <p:txBody>
          <a:bodyPr/>
          <a:lstStyle/>
          <a:p>
            <a:fld id="{A5466E53-A59D-4D07-ADCC-EAAE632957C9}" type="datetimeFigureOut">
              <a:rPr lang="de-DE" smtClean="0"/>
              <a:t>05.06.2023</a:t>
            </a:fld>
            <a:endParaRPr lang="de-DE"/>
          </a:p>
        </p:txBody>
      </p:sp>
      <p:sp>
        <p:nvSpPr>
          <p:cNvPr id="6" name="Fußzeilenplatzhalter 5">
            <a:extLst>
              <a:ext uri="{FF2B5EF4-FFF2-40B4-BE49-F238E27FC236}">
                <a16:creationId xmlns:a16="http://schemas.microsoft.com/office/drawing/2014/main" id="{3F0907A6-A0BD-9D66-E2DD-1B15742F4116}"/>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42396C6E-64BD-C836-AECE-A0853A5F72B7}"/>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2590343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1F3BCB-9A69-7D01-8488-D6B2D2F541B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3E66FC95-3A56-8D3E-5264-22C1745F96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23A54E14-5889-85C4-BE34-F6DD80A9BB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C5B9680E-9302-1C7F-7D46-05F69B711DFB}"/>
              </a:ext>
            </a:extLst>
          </p:cNvPr>
          <p:cNvSpPr>
            <a:spLocks noGrp="1"/>
          </p:cNvSpPr>
          <p:nvPr>
            <p:ph type="dt" sz="half" idx="10"/>
          </p:nvPr>
        </p:nvSpPr>
        <p:spPr/>
        <p:txBody>
          <a:bodyPr/>
          <a:lstStyle/>
          <a:p>
            <a:fld id="{A5466E53-A59D-4D07-ADCC-EAAE632957C9}" type="datetimeFigureOut">
              <a:rPr lang="de-DE" smtClean="0"/>
              <a:t>05.06.2023</a:t>
            </a:fld>
            <a:endParaRPr lang="de-DE"/>
          </a:p>
        </p:txBody>
      </p:sp>
      <p:sp>
        <p:nvSpPr>
          <p:cNvPr id="6" name="Fußzeilenplatzhalter 5">
            <a:extLst>
              <a:ext uri="{FF2B5EF4-FFF2-40B4-BE49-F238E27FC236}">
                <a16:creationId xmlns:a16="http://schemas.microsoft.com/office/drawing/2014/main" id="{573D5D7A-879D-6EDC-3568-4208B2708187}"/>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56BC3D8B-BF06-7405-1F21-837C92BFE7CB}"/>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41692046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6BF7016F-99F5-B329-7009-DCC4910262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A9E6952B-9F13-D9A6-8F8E-214A2D7521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4EB9F14-C874-E69F-5C8C-7296F91807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466E53-A59D-4D07-ADCC-EAAE632957C9}" type="datetimeFigureOut">
              <a:rPr lang="de-DE" smtClean="0"/>
              <a:t>05.06.2023</a:t>
            </a:fld>
            <a:endParaRPr lang="de-DE"/>
          </a:p>
        </p:txBody>
      </p:sp>
      <p:sp>
        <p:nvSpPr>
          <p:cNvPr id="5" name="Fußzeilenplatzhalter 4">
            <a:extLst>
              <a:ext uri="{FF2B5EF4-FFF2-40B4-BE49-F238E27FC236}">
                <a16:creationId xmlns:a16="http://schemas.microsoft.com/office/drawing/2014/main" id="{3820987A-10C5-3A41-8F7A-739EC0200C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10F9A5B9-25F9-4287-DE5B-0A902D546C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3C1EF8-9C73-4862-A48E-EFC63B70798C}" type="slidenum">
              <a:rPr lang="de-DE" smtClean="0"/>
              <a:t>‹Nr.›</a:t>
            </a:fld>
            <a:endParaRPr lang="de-DE"/>
          </a:p>
        </p:txBody>
      </p:sp>
    </p:spTree>
    <p:extLst>
      <p:ext uri="{BB962C8B-B14F-4D97-AF65-F5344CB8AC3E}">
        <p14:creationId xmlns:p14="http://schemas.microsoft.com/office/powerpoint/2010/main" val="20444472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2.svg"/><Relationship Id="rId21" Type="http://schemas.openxmlformats.org/officeDocument/2006/relationships/image" Target="../media/image19.jpe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hyperlink" Target="https://www.bpb.de/themen/politisches-system/deutsche-demokratie/47693/wappen-und-flaggen-der-bundeslaender/" TargetMode="External"/><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3.jpe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hyperlink" Target="https://www.vecteezy.com/vector-art/409287-illustration-of-german-flag" TargetMode="External"/></Relationships>
</file>

<file path=ppt/slides/_rels/slide1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2.svg"/><Relationship Id="rId21" Type="http://schemas.openxmlformats.org/officeDocument/2006/relationships/image" Target="../media/image19.jpe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image" Target="../media/image9.png"/><Relationship Id="rId24" Type="http://schemas.openxmlformats.org/officeDocument/2006/relationships/image" Target="../media/image21.svg"/><Relationship Id="rId5" Type="http://schemas.openxmlformats.org/officeDocument/2006/relationships/hyperlink" Target="https://www.bpb.de/themen/politisches-system/deutsche-demokratie/47693/wappen-und-flaggen-der-bundeslaender/" TargetMode="External"/><Relationship Id="rId15" Type="http://schemas.openxmlformats.org/officeDocument/2006/relationships/image" Target="../media/image13.png"/><Relationship Id="rId23" Type="http://schemas.openxmlformats.org/officeDocument/2006/relationships/image" Target="../media/image20.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3.jpe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hyperlink" Target="https://www.vecteezy.com/vector-art/409287-illustration-of-german-fla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chart" Target="../charts/chart1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www.merkur.de/bayern/csu-chef-horst-seehofer-kritisiert-geplante-wahlrechtsreform-in-bayern-7712135.html" TargetMode="External"/><Relationship Id="rId2" Type="http://schemas.openxmlformats.org/officeDocument/2006/relationships/hyperlink" Target="https://www.bayerische-staatszeitung.de/staatszeitung/kommunales/detailansicht-kommunales/artikel/csu-will-sich-mit-geaenderter-auszaehlmethode-bei-wahlen-beguenstigen.html#topPosition"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hyperlink" Target="https://uelzener-presse.de/2022/01/14/fdp-klagt-gegen-neues-sitzverteilungsverfahren-fuer-kommunale-ausschuesse/"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2.svg"/><Relationship Id="rId21" Type="http://schemas.openxmlformats.org/officeDocument/2006/relationships/image" Target="../media/image19.jpe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image" Target="../media/image9.png"/><Relationship Id="rId24" Type="http://schemas.openxmlformats.org/officeDocument/2006/relationships/image" Target="../media/image21.svg"/><Relationship Id="rId5" Type="http://schemas.openxmlformats.org/officeDocument/2006/relationships/hyperlink" Target="https://www.bpb.de/themen/politisches-system/deutsche-demokratie/47693/wappen-und-flaggen-der-bundeslaender/" TargetMode="External"/><Relationship Id="rId15" Type="http://schemas.openxmlformats.org/officeDocument/2006/relationships/image" Target="../media/image13.png"/><Relationship Id="rId23" Type="http://schemas.openxmlformats.org/officeDocument/2006/relationships/image" Target="../media/image20.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3.jpe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hyperlink" Target="https://www.vecteezy.com/vector-art/409287-illustration-of-german-flag"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2.svg"/><Relationship Id="rId21" Type="http://schemas.openxmlformats.org/officeDocument/2006/relationships/image" Target="../media/image19.jpe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image" Target="../media/image9.png"/><Relationship Id="rId24" Type="http://schemas.openxmlformats.org/officeDocument/2006/relationships/image" Target="../media/image21.svg"/><Relationship Id="rId5" Type="http://schemas.openxmlformats.org/officeDocument/2006/relationships/hyperlink" Target="https://www.bpb.de/themen/politisches-system/deutsche-demokratie/47693/wappen-und-flaggen-der-bundeslaender/" TargetMode="External"/><Relationship Id="rId15" Type="http://schemas.openxmlformats.org/officeDocument/2006/relationships/image" Target="../media/image13.png"/><Relationship Id="rId23" Type="http://schemas.openxmlformats.org/officeDocument/2006/relationships/image" Target="../media/image20.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3.jpe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hyperlink" Target="https://www.vecteezy.com/vector-art/409287-illustration-of-german-fla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hart" Target="../charts/chart2.xml"/><Relationship Id="rId1" Type="http://schemas.openxmlformats.org/officeDocument/2006/relationships/slideLayout" Target="../slideLayouts/slideLayout2.xml"/><Relationship Id="rId4" Type="http://schemas.openxmlformats.org/officeDocument/2006/relationships/image" Target="../media/image2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D2CCF2C3-497A-931C-6487-9A4D7A3FE96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467" t="5185" r="46941" b="42371"/>
          <a:stretch/>
        </p:blipFill>
        <p:spPr>
          <a:xfrm>
            <a:off x="3769360" y="0"/>
            <a:ext cx="4973578" cy="6824212"/>
          </a:xfrm>
          <a:prstGeom prst="dodecagon">
            <a:avLst/>
          </a:prstGeom>
        </p:spPr>
      </p:pic>
      <p:pic>
        <p:nvPicPr>
          <p:cNvPr id="1026" name="Picture 2" descr="Das Wappen zeigt im goldenen Feld drei übereinander schreitende schwarze Löwen mit ausgeschlagener roter Zunge. Es ist das Wappen des Geschlechtes der Hohenstaufen, die im Mittelalter Herzöge von Schwaben waren. Das kleine Landeswappen trägt eine goldene Blattkrone. Die von den Monarchenkronen deutlich unterschiedene Volkskrone soll die Volkssouveränität symbolisieren. Das große Landeswappen (ohne Abb.) zeigt über dem Hauptschild die Wappen der sechs wichtigsten Teilgebiete des Landes: Franken, Hohenzollern, Baden, Württemberg, Pfalz, Vorderösterreich. Die Flagge des Landes zeigt entsprechend den Farben des Wappens Schwarz und Gold.">
            <a:extLst>
              <a:ext uri="{FF2B5EF4-FFF2-40B4-BE49-F238E27FC236}">
                <a16:creationId xmlns:a16="http://schemas.microsoft.com/office/drawing/2014/main" id="{A90E6325-D860-F671-CB86-DDEBC3BA71DC}"/>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41024" t="26460" r="1" b="23507"/>
          <a:stretch/>
        </p:blipFill>
        <p:spPr bwMode="auto">
          <a:xfrm>
            <a:off x="4958081" y="5441372"/>
            <a:ext cx="614679" cy="390467"/>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63D04C6C-F8F4-88D2-E65C-09080886DE17}"/>
              </a:ext>
            </a:extLst>
          </p:cNvPr>
          <p:cNvSpPr txBox="1"/>
          <p:nvPr/>
        </p:nvSpPr>
        <p:spPr>
          <a:xfrm>
            <a:off x="3667760" y="6283654"/>
            <a:ext cx="5394960" cy="646331"/>
          </a:xfrm>
          <a:prstGeom prst="rect">
            <a:avLst/>
          </a:prstGeom>
          <a:noFill/>
        </p:spPr>
        <p:txBody>
          <a:bodyPr wrap="square" rtlCol="0">
            <a:spAutoFit/>
          </a:bodyPr>
          <a:lstStyle/>
          <a:p>
            <a:r>
              <a:rPr lang="de-DE" sz="900" dirty="0">
                <a:solidFill>
                  <a:schemeClr val="bg2">
                    <a:lumMod val="50000"/>
                  </a:schemeClr>
                </a:solidFill>
              </a:rPr>
              <a:t>Bildquelle Flaggen: </a:t>
            </a:r>
            <a:r>
              <a:rPr lang="de-DE" sz="900" dirty="0">
                <a:solidFill>
                  <a:schemeClr val="bg2">
                    <a:lumMod val="50000"/>
                  </a:schemeClr>
                </a:solidFill>
                <a:hlinkClick r:id="rId5">
                  <a:extLst>
                    <a:ext uri="{A12FA001-AC4F-418D-AE19-62706E023703}">
                      <ahyp:hlinkClr xmlns:ahyp="http://schemas.microsoft.com/office/drawing/2018/hyperlinkcolor" val="tx"/>
                    </a:ext>
                  </a:extLst>
                </a:hlinkClick>
              </a:rPr>
              <a:t>https://www.bpb.de/themen/politisches-system/deutsche-demokratie/47693/wappen-und-flaggen-der-bundeslaender/</a:t>
            </a:r>
            <a:endParaRPr lang="de-DE" sz="900" dirty="0">
              <a:solidFill>
                <a:schemeClr val="bg2">
                  <a:lumMod val="50000"/>
                </a:schemeClr>
              </a:solidFill>
            </a:endParaRPr>
          </a:p>
          <a:p>
            <a:r>
              <a:rPr lang="de-DE" sz="900" dirty="0">
                <a:solidFill>
                  <a:schemeClr val="bg2">
                    <a:lumMod val="50000"/>
                  </a:schemeClr>
                </a:solidFill>
              </a:rPr>
              <a:t>Lizenz Deutschlandkarte: </a:t>
            </a:r>
            <a:r>
              <a:rPr lang="de-DE" sz="900" dirty="0" err="1">
                <a:solidFill>
                  <a:schemeClr val="bg2">
                    <a:lumMod val="50000"/>
                  </a:schemeClr>
                </a:solidFill>
              </a:rPr>
              <a:t>Designed</a:t>
            </a:r>
            <a:r>
              <a:rPr lang="de-DE" sz="900" dirty="0">
                <a:solidFill>
                  <a:schemeClr val="bg2">
                    <a:lumMod val="50000"/>
                  </a:schemeClr>
                </a:solidFill>
              </a:rPr>
              <a:t> </a:t>
            </a:r>
            <a:r>
              <a:rPr lang="de-DE" sz="900" dirty="0" err="1">
                <a:solidFill>
                  <a:schemeClr val="bg2">
                    <a:lumMod val="50000"/>
                  </a:schemeClr>
                </a:solidFill>
              </a:rPr>
              <a:t>by</a:t>
            </a:r>
            <a:r>
              <a:rPr lang="de-DE" sz="900" dirty="0">
                <a:solidFill>
                  <a:schemeClr val="bg2">
                    <a:lumMod val="50000"/>
                  </a:schemeClr>
                </a:solidFill>
              </a:rPr>
              <a:t> </a:t>
            </a:r>
            <a:r>
              <a:rPr lang="de-DE" sz="900" dirty="0" err="1">
                <a:solidFill>
                  <a:schemeClr val="bg2">
                    <a:lumMod val="50000"/>
                  </a:schemeClr>
                </a:solidFill>
              </a:rPr>
              <a:t>Freepik</a:t>
            </a:r>
            <a:endParaRPr lang="de-DE" sz="900" dirty="0">
              <a:solidFill>
                <a:schemeClr val="bg2">
                  <a:lumMod val="50000"/>
                </a:schemeClr>
              </a:solidFill>
            </a:endParaRPr>
          </a:p>
          <a:p>
            <a:endParaRPr lang="de-DE" sz="900" dirty="0">
              <a:solidFill>
                <a:schemeClr val="bg2">
                  <a:lumMod val="50000"/>
                </a:schemeClr>
              </a:solidFill>
            </a:endParaRPr>
          </a:p>
        </p:txBody>
      </p:sp>
      <p:pic>
        <p:nvPicPr>
          <p:cNvPr id="1028" name="Picture 4" descr="Das kleine Staatswappen des Freistaats, weiß-blaue Rauten, war das Wappenschild der Grafen von Bogen, eines an der Donau bei Regensburg ansässigen Geschlechts. Nach dessen Aussterben 1242 übernahmen die mit ihm verschwägerten Wittelsbacher deren Besitz und Stammwappen. Dieses Wappen des Herzogtums Bayern ist zugleich das Herzschild des großen Staatswappens (ohne Abb.), das in vier Feldern die Wappen der anderen wichtigen bayerischen Territorien enthält: Pfalz, Franken, Niederbayern, Schwaben. Die Landesfarben sind Weiß-Blau; sie können als Streifen oder als Rauten verwendet werden.">
            <a:extLst>
              <a:ext uri="{FF2B5EF4-FFF2-40B4-BE49-F238E27FC236}">
                <a16:creationId xmlns:a16="http://schemas.microsoft.com/office/drawing/2014/main" id="{4E07F262-F84C-8844-8AD6-FDA3AD6FB1D3}"/>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41717" t="26489" r="1394" b="24089"/>
          <a:stretch/>
        </p:blipFill>
        <p:spPr bwMode="auto">
          <a:xfrm>
            <a:off x="6365241" y="5209917"/>
            <a:ext cx="614679" cy="356001"/>
          </a:xfrm>
          <a:prstGeom prst="rect">
            <a:avLst/>
          </a:prstGeom>
          <a:noFill/>
          <a:extLst>
            <a:ext uri="{909E8E84-426E-40DD-AFC4-6F175D3DCCD1}">
              <a14:hiddenFill xmlns:a14="http://schemas.microsoft.com/office/drawing/2010/main">
                <a:solidFill>
                  <a:srgbClr val="FFFFFF"/>
                </a:solidFill>
              </a14:hiddenFill>
            </a:ext>
          </a:extLst>
        </p:spPr>
      </p:pic>
      <p:pic>
        <p:nvPicPr>
          <p:cNvPr id="15" name="Grafik 14">
            <a:extLst>
              <a:ext uri="{FF2B5EF4-FFF2-40B4-BE49-F238E27FC236}">
                <a16:creationId xmlns:a16="http://schemas.microsoft.com/office/drawing/2014/main" id="{A378A02F-0303-01F8-6461-3F83691C97F7}"/>
              </a:ext>
            </a:extLst>
          </p:cNvPr>
          <p:cNvPicPr>
            <a:picLocks noChangeAspect="1"/>
          </p:cNvPicPr>
          <p:nvPr/>
        </p:nvPicPr>
        <p:blipFill>
          <a:blip r:embed="rId7"/>
          <a:stretch>
            <a:fillRect/>
          </a:stretch>
        </p:blipFill>
        <p:spPr>
          <a:xfrm>
            <a:off x="7726585" y="1788160"/>
            <a:ext cx="638284" cy="375975"/>
          </a:xfrm>
          <a:prstGeom prst="rect">
            <a:avLst/>
          </a:prstGeom>
        </p:spPr>
      </p:pic>
      <p:pic>
        <p:nvPicPr>
          <p:cNvPr id="17" name="Grafik 16">
            <a:extLst>
              <a:ext uri="{FF2B5EF4-FFF2-40B4-BE49-F238E27FC236}">
                <a16:creationId xmlns:a16="http://schemas.microsoft.com/office/drawing/2014/main" id="{6AA19B95-B31E-DF05-380F-686674C17F87}"/>
              </a:ext>
            </a:extLst>
          </p:cNvPr>
          <p:cNvPicPr>
            <a:picLocks noChangeAspect="1"/>
          </p:cNvPicPr>
          <p:nvPr/>
        </p:nvPicPr>
        <p:blipFill>
          <a:blip r:embed="rId8"/>
          <a:stretch>
            <a:fillRect/>
          </a:stretch>
        </p:blipFill>
        <p:spPr>
          <a:xfrm>
            <a:off x="7449678" y="2336344"/>
            <a:ext cx="596049" cy="356002"/>
          </a:xfrm>
          <a:prstGeom prst="rect">
            <a:avLst/>
          </a:prstGeom>
        </p:spPr>
      </p:pic>
      <p:pic>
        <p:nvPicPr>
          <p:cNvPr id="19" name="Grafik 18">
            <a:extLst>
              <a:ext uri="{FF2B5EF4-FFF2-40B4-BE49-F238E27FC236}">
                <a16:creationId xmlns:a16="http://schemas.microsoft.com/office/drawing/2014/main" id="{FDBD8C23-94C2-9BF5-37E8-AD2276880B4F}"/>
              </a:ext>
            </a:extLst>
          </p:cNvPr>
          <p:cNvPicPr>
            <a:picLocks noChangeAspect="1"/>
          </p:cNvPicPr>
          <p:nvPr/>
        </p:nvPicPr>
        <p:blipFill>
          <a:blip r:embed="rId9"/>
          <a:stretch>
            <a:fillRect/>
          </a:stretch>
        </p:blipFill>
        <p:spPr>
          <a:xfrm flipV="1">
            <a:off x="4770845" y="865967"/>
            <a:ext cx="653093" cy="391187"/>
          </a:xfrm>
          <a:prstGeom prst="rect">
            <a:avLst/>
          </a:prstGeom>
        </p:spPr>
      </p:pic>
      <p:pic>
        <p:nvPicPr>
          <p:cNvPr id="21" name="Grafik 20">
            <a:extLst>
              <a:ext uri="{FF2B5EF4-FFF2-40B4-BE49-F238E27FC236}">
                <a16:creationId xmlns:a16="http://schemas.microsoft.com/office/drawing/2014/main" id="{A5E62913-D699-E299-6EA9-AB8E45625AEE}"/>
              </a:ext>
            </a:extLst>
          </p:cNvPr>
          <p:cNvPicPr>
            <a:picLocks noChangeAspect="1"/>
          </p:cNvPicPr>
          <p:nvPr/>
        </p:nvPicPr>
        <p:blipFill>
          <a:blip r:embed="rId10"/>
          <a:stretch>
            <a:fillRect/>
          </a:stretch>
        </p:blipFill>
        <p:spPr>
          <a:xfrm>
            <a:off x="5844003" y="823625"/>
            <a:ext cx="650488" cy="391187"/>
          </a:xfrm>
          <a:prstGeom prst="rect">
            <a:avLst/>
          </a:prstGeom>
        </p:spPr>
      </p:pic>
      <p:pic>
        <p:nvPicPr>
          <p:cNvPr id="23" name="Grafik 22">
            <a:extLst>
              <a:ext uri="{FF2B5EF4-FFF2-40B4-BE49-F238E27FC236}">
                <a16:creationId xmlns:a16="http://schemas.microsoft.com/office/drawing/2014/main" id="{2EA19874-3153-17F4-71C2-FE6757852DDB}"/>
              </a:ext>
            </a:extLst>
          </p:cNvPr>
          <p:cNvPicPr>
            <a:picLocks noChangeAspect="1"/>
          </p:cNvPicPr>
          <p:nvPr/>
        </p:nvPicPr>
        <p:blipFill>
          <a:blip r:embed="rId11"/>
          <a:stretch>
            <a:fillRect/>
          </a:stretch>
        </p:blipFill>
        <p:spPr>
          <a:xfrm>
            <a:off x="4919667" y="3633403"/>
            <a:ext cx="653093" cy="393661"/>
          </a:xfrm>
          <a:prstGeom prst="rect">
            <a:avLst/>
          </a:prstGeom>
        </p:spPr>
      </p:pic>
      <p:pic>
        <p:nvPicPr>
          <p:cNvPr id="25" name="Grafik 24">
            <a:extLst>
              <a:ext uri="{FF2B5EF4-FFF2-40B4-BE49-F238E27FC236}">
                <a16:creationId xmlns:a16="http://schemas.microsoft.com/office/drawing/2014/main" id="{2B998E68-2506-7AA1-4DBC-82A730641C61}"/>
              </a:ext>
            </a:extLst>
          </p:cNvPr>
          <p:cNvPicPr>
            <a:picLocks noChangeAspect="1"/>
          </p:cNvPicPr>
          <p:nvPr/>
        </p:nvPicPr>
        <p:blipFill rotWithShape="1">
          <a:blip r:embed="rId12"/>
          <a:srcRect t="557"/>
          <a:stretch/>
        </p:blipFill>
        <p:spPr>
          <a:xfrm>
            <a:off x="7094609" y="978747"/>
            <a:ext cx="653093" cy="389004"/>
          </a:xfrm>
          <a:prstGeom prst="rect">
            <a:avLst/>
          </a:prstGeom>
        </p:spPr>
      </p:pic>
      <p:pic>
        <p:nvPicPr>
          <p:cNvPr id="27" name="Grafik 26">
            <a:extLst>
              <a:ext uri="{FF2B5EF4-FFF2-40B4-BE49-F238E27FC236}">
                <a16:creationId xmlns:a16="http://schemas.microsoft.com/office/drawing/2014/main" id="{F3420D3F-DBE2-FD4E-733A-2BB32BDDDD55}"/>
              </a:ext>
            </a:extLst>
          </p:cNvPr>
          <p:cNvPicPr>
            <a:picLocks noChangeAspect="1"/>
          </p:cNvPicPr>
          <p:nvPr/>
        </p:nvPicPr>
        <p:blipFill>
          <a:blip r:embed="rId13"/>
          <a:stretch>
            <a:fillRect/>
          </a:stretch>
        </p:blipFill>
        <p:spPr>
          <a:xfrm>
            <a:off x="5611774" y="1932548"/>
            <a:ext cx="644375" cy="391187"/>
          </a:xfrm>
          <a:prstGeom prst="rect">
            <a:avLst/>
          </a:prstGeom>
        </p:spPr>
      </p:pic>
      <p:pic>
        <p:nvPicPr>
          <p:cNvPr id="29" name="Grafik 28">
            <a:extLst>
              <a:ext uri="{FF2B5EF4-FFF2-40B4-BE49-F238E27FC236}">
                <a16:creationId xmlns:a16="http://schemas.microsoft.com/office/drawing/2014/main" id="{B6484A18-E5E6-129B-F4A1-A5716D5CB278}"/>
              </a:ext>
            </a:extLst>
          </p:cNvPr>
          <p:cNvPicPr>
            <a:picLocks noChangeAspect="1"/>
          </p:cNvPicPr>
          <p:nvPr/>
        </p:nvPicPr>
        <p:blipFill>
          <a:blip r:embed="rId14"/>
          <a:stretch>
            <a:fillRect/>
          </a:stretch>
        </p:blipFill>
        <p:spPr>
          <a:xfrm>
            <a:off x="4304987" y="2590439"/>
            <a:ext cx="653094" cy="392982"/>
          </a:xfrm>
          <a:prstGeom prst="rect">
            <a:avLst/>
          </a:prstGeom>
        </p:spPr>
      </p:pic>
      <p:pic>
        <p:nvPicPr>
          <p:cNvPr id="31" name="Grafik 30">
            <a:extLst>
              <a:ext uri="{FF2B5EF4-FFF2-40B4-BE49-F238E27FC236}">
                <a16:creationId xmlns:a16="http://schemas.microsoft.com/office/drawing/2014/main" id="{5C86F4B5-DC68-B57F-2F8C-2A5B28051F45}"/>
              </a:ext>
            </a:extLst>
          </p:cNvPr>
          <p:cNvPicPr>
            <a:picLocks noChangeAspect="1"/>
          </p:cNvPicPr>
          <p:nvPr/>
        </p:nvPicPr>
        <p:blipFill>
          <a:blip r:embed="rId15"/>
          <a:stretch>
            <a:fillRect/>
          </a:stretch>
        </p:blipFill>
        <p:spPr>
          <a:xfrm>
            <a:off x="3939269" y="3828939"/>
            <a:ext cx="660616" cy="392982"/>
          </a:xfrm>
          <a:prstGeom prst="rect">
            <a:avLst/>
          </a:prstGeom>
        </p:spPr>
      </p:pic>
      <p:pic>
        <p:nvPicPr>
          <p:cNvPr id="33" name="Grafik 32">
            <a:extLst>
              <a:ext uri="{FF2B5EF4-FFF2-40B4-BE49-F238E27FC236}">
                <a16:creationId xmlns:a16="http://schemas.microsoft.com/office/drawing/2014/main" id="{BB59B61A-9118-9001-640C-DC83BA8D96A6}"/>
              </a:ext>
            </a:extLst>
          </p:cNvPr>
          <p:cNvPicPr>
            <a:picLocks noChangeAspect="1"/>
          </p:cNvPicPr>
          <p:nvPr/>
        </p:nvPicPr>
        <p:blipFill>
          <a:blip r:embed="rId16"/>
          <a:stretch>
            <a:fillRect/>
          </a:stretch>
        </p:blipFill>
        <p:spPr>
          <a:xfrm>
            <a:off x="3688080" y="4476115"/>
            <a:ext cx="660617" cy="395241"/>
          </a:xfrm>
          <a:prstGeom prst="rect">
            <a:avLst/>
          </a:prstGeom>
        </p:spPr>
      </p:pic>
      <p:pic>
        <p:nvPicPr>
          <p:cNvPr id="35" name="Grafik 34">
            <a:extLst>
              <a:ext uri="{FF2B5EF4-FFF2-40B4-BE49-F238E27FC236}">
                <a16:creationId xmlns:a16="http://schemas.microsoft.com/office/drawing/2014/main" id="{A70AF6A6-F1D2-2FDC-DDE0-99D58DD7AAA6}"/>
              </a:ext>
            </a:extLst>
          </p:cNvPr>
          <p:cNvPicPr>
            <a:picLocks noChangeAspect="1"/>
          </p:cNvPicPr>
          <p:nvPr/>
        </p:nvPicPr>
        <p:blipFill>
          <a:blip r:embed="rId17"/>
          <a:stretch>
            <a:fillRect/>
          </a:stretch>
        </p:blipFill>
        <p:spPr>
          <a:xfrm>
            <a:off x="6365240" y="2019177"/>
            <a:ext cx="653094" cy="390521"/>
          </a:xfrm>
          <a:prstGeom prst="rect">
            <a:avLst/>
          </a:prstGeom>
        </p:spPr>
      </p:pic>
      <p:pic>
        <p:nvPicPr>
          <p:cNvPr id="37" name="Grafik 36">
            <a:extLst>
              <a:ext uri="{FF2B5EF4-FFF2-40B4-BE49-F238E27FC236}">
                <a16:creationId xmlns:a16="http://schemas.microsoft.com/office/drawing/2014/main" id="{222CF541-BA60-33FA-2DEF-BAFF34BEE2ED}"/>
              </a:ext>
            </a:extLst>
          </p:cNvPr>
          <p:cNvPicPr>
            <a:picLocks noChangeAspect="1"/>
          </p:cNvPicPr>
          <p:nvPr/>
        </p:nvPicPr>
        <p:blipFill>
          <a:blip r:embed="rId18"/>
          <a:stretch>
            <a:fillRect/>
          </a:stretch>
        </p:blipFill>
        <p:spPr>
          <a:xfrm>
            <a:off x="7386992" y="3208111"/>
            <a:ext cx="658735" cy="395241"/>
          </a:xfrm>
          <a:prstGeom prst="rect">
            <a:avLst/>
          </a:prstGeom>
        </p:spPr>
      </p:pic>
      <p:pic>
        <p:nvPicPr>
          <p:cNvPr id="39" name="Grafik 38">
            <a:extLst>
              <a:ext uri="{FF2B5EF4-FFF2-40B4-BE49-F238E27FC236}">
                <a16:creationId xmlns:a16="http://schemas.microsoft.com/office/drawing/2014/main" id="{AF85A266-3F28-B996-526F-8F4A0A8852F2}"/>
              </a:ext>
            </a:extLst>
          </p:cNvPr>
          <p:cNvPicPr>
            <a:picLocks noChangeAspect="1"/>
          </p:cNvPicPr>
          <p:nvPr/>
        </p:nvPicPr>
        <p:blipFill>
          <a:blip r:embed="rId19"/>
          <a:stretch>
            <a:fillRect/>
          </a:stretch>
        </p:blipFill>
        <p:spPr>
          <a:xfrm>
            <a:off x="5765692" y="85157"/>
            <a:ext cx="660616" cy="395913"/>
          </a:xfrm>
          <a:prstGeom prst="rect">
            <a:avLst/>
          </a:prstGeom>
        </p:spPr>
      </p:pic>
      <p:pic>
        <p:nvPicPr>
          <p:cNvPr id="41" name="Grafik 40">
            <a:extLst>
              <a:ext uri="{FF2B5EF4-FFF2-40B4-BE49-F238E27FC236}">
                <a16:creationId xmlns:a16="http://schemas.microsoft.com/office/drawing/2014/main" id="{96CA8700-EDF0-5CAB-50F1-680AE05E9D7A}"/>
              </a:ext>
            </a:extLst>
          </p:cNvPr>
          <p:cNvPicPr>
            <a:picLocks noChangeAspect="1"/>
          </p:cNvPicPr>
          <p:nvPr/>
        </p:nvPicPr>
        <p:blipFill>
          <a:blip r:embed="rId20"/>
          <a:stretch>
            <a:fillRect/>
          </a:stretch>
        </p:blipFill>
        <p:spPr>
          <a:xfrm>
            <a:off x="6103565" y="2896871"/>
            <a:ext cx="660616" cy="337118"/>
          </a:xfrm>
          <a:prstGeom prst="rect">
            <a:avLst/>
          </a:prstGeom>
        </p:spPr>
      </p:pic>
      <p:pic>
        <p:nvPicPr>
          <p:cNvPr id="43" name="Grafik 42" descr="Ein Bild, das rot, Farbigkeit, gelb, orange enthält.&#10;&#10;Automatisch generierte Beschreibung">
            <a:extLst>
              <a:ext uri="{FF2B5EF4-FFF2-40B4-BE49-F238E27FC236}">
                <a16:creationId xmlns:a16="http://schemas.microsoft.com/office/drawing/2014/main" id="{E99F7DB4-8FC8-E12A-387F-B9D8DC73FB83}"/>
              </a:ext>
            </a:extLst>
          </p:cNvPr>
          <p:cNvPicPr>
            <a:picLocks noChangeAspect="1"/>
          </p:cNvPicPr>
          <p:nvPr/>
        </p:nvPicPr>
        <p:blipFill rotWithShape="1">
          <a:blip r:embed="rId21" cstate="hqprint">
            <a:extLst>
              <a:ext uri="{28A0092B-C50C-407E-A947-70E740481C1C}">
                <a14:useLocalDpi xmlns:a14="http://schemas.microsoft.com/office/drawing/2010/main" val="0"/>
              </a:ext>
              <a:ext uri="{837473B0-CC2E-450A-ABE3-18F120FF3D39}">
                <a1611:picAttrSrcUrl xmlns:a1611="http://schemas.microsoft.com/office/drawing/2016/11/main" r:id="rId22"/>
              </a:ext>
            </a:extLst>
          </a:blip>
          <a:srcRect r="-25932"/>
          <a:stretch/>
        </p:blipFill>
        <p:spPr>
          <a:xfrm>
            <a:off x="7814000" y="3770922"/>
            <a:ext cx="1988705" cy="1049638"/>
          </a:xfrm>
          <a:prstGeom prst="rect">
            <a:avLst/>
          </a:prstGeom>
        </p:spPr>
      </p:pic>
    </p:spTree>
    <p:extLst>
      <p:ext uri="{BB962C8B-B14F-4D97-AF65-F5344CB8AC3E}">
        <p14:creationId xmlns:p14="http://schemas.microsoft.com/office/powerpoint/2010/main" val="1940836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2199571941"/>
              </p:ext>
            </p:extLst>
          </p:nvPr>
        </p:nvGraphicFramePr>
        <p:xfrm>
          <a:off x="1534160" y="65870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feld 3">
            <a:extLst>
              <a:ext uri="{FF2B5EF4-FFF2-40B4-BE49-F238E27FC236}">
                <a16:creationId xmlns:a16="http://schemas.microsoft.com/office/drawing/2014/main" id="{3063E52B-B64A-C341-A084-8E1FADAAF262}"/>
              </a:ext>
            </a:extLst>
          </p:cNvPr>
          <p:cNvSpPr txBox="1"/>
          <p:nvPr/>
        </p:nvSpPr>
        <p:spPr>
          <a:xfrm>
            <a:off x="8554720" y="1412240"/>
            <a:ext cx="396262" cy="369332"/>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1476082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2203370210"/>
              </p:ext>
            </p:extLst>
          </p:nvPr>
        </p:nvGraphicFramePr>
        <p:xfrm>
          <a:off x="1534160" y="65870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feld 3">
            <a:extLst>
              <a:ext uri="{FF2B5EF4-FFF2-40B4-BE49-F238E27FC236}">
                <a16:creationId xmlns:a16="http://schemas.microsoft.com/office/drawing/2014/main" id="{3063E52B-B64A-C341-A084-8E1FADAAF262}"/>
              </a:ext>
            </a:extLst>
          </p:cNvPr>
          <p:cNvSpPr txBox="1"/>
          <p:nvPr/>
        </p:nvSpPr>
        <p:spPr>
          <a:xfrm>
            <a:off x="8554720" y="1412240"/>
            <a:ext cx="396262" cy="369332"/>
          </a:xfrm>
          <a:prstGeom prst="rect">
            <a:avLst/>
          </a:prstGeom>
          <a:noFill/>
        </p:spPr>
        <p:txBody>
          <a:bodyPr wrap="none" rtlCol="0">
            <a:spAutoFit/>
          </a:bodyPr>
          <a:lstStyle/>
          <a:p>
            <a:r>
              <a:rPr lang="de-DE" dirty="0"/>
              <a:t>    </a:t>
            </a:r>
          </a:p>
        </p:txBody>
      </p:sp>
      <p:sp>
        <p:nvSpPr>
          <p:cNvPr id="3" name="Textfeld 2">
            <a:extLst>
              <a:ext uri="{FF2B5EF4-FFF2-40B4-BE49-F238E27FC236}">
                <a16:creationId xmlns:a16="http://schemas.microsoft.com/office/drawing/2014/main" id="{2FD2E34A-4D85-A713-B1FA-C6CD0BC8B4FA}"/>
              </a:ext>
            </a:extLst>
          </p:cNvPr>
          <p:cNvSpPr txBox="1"/>
          <p:nvPr/>
        </p:nvSpPr>
        <p:spPr>
          <a:xfrm>
            <a:off x="5470668" y="1366073"/>
            <a:ext cx="1250663" cy="830997"/>
          </a:xfrm>
          <a:prstGeom prst="rect">
            <a:avLst/>
          </a:prstGeom>
          <a:noFill/>
        </p:spPr>
        <p:txBody>
          <a:bodyPr wrap="none" rtlCol="0">
            <a:spAutoFit/>
          </a:bodyPr>
          <a:lstStyle/>
          <a:p>
            <a:r>
              <a:rPr lang="de-DE" sz="4800" dirty="0">
                <a:solidFill>
                  <a:schemeClr val="bg1"/>
                </a:solidFill>
              </a:rPr>
              <a:t>45%</a:t>
            </a:r>
          </a:p>
        </p:txBody>
      </p:sp>
      <p:sp>
        <p:nvSpPr>
          <p:cNvPr id="5" name="Textfeld 4">
            <a:extLst>
              <a:ext uri="{FF2B5EF4-FFF2-40B4-BE49-F238E27FC236}">
                <a16:creationId xmlns:a16="http://schemas.microsoft.com/office/drawing/2014/main" id="{E709393B-27FC-D696-CA55-C795B855508A}"/>
              </a:ext>
            </a:extLst>
          </p:cNvPr>
          <p:cNvSpPr txBox="1"/>
          <p:nvPr/>
        </p:nvSpPr>
        <p:spPr>
          <a:xfrm>
            <a:off x="3891280" y="1933971"/>
            <a:ext cx="1071127" cy="707886"/>
          </a:xfrm>
          <a:prstGeom prst="rect">
            <a:avLst/>
          </a:prstGeom>
          <a:noFill/>
        </p:spPr>
        <p:txBody>
          <a:bodyPr wrap="none" rtlCol="0">
            <a:spAutoFit/>
          </a:bodyPr>
          <a:lstStyle/>
          <a:p>
            <a:r>
              <a:rPr lang="de-DE" sz="4000" dirty="0">
                <a:solidFill>
                  <a:schemeClr val="bg1"/>
                </a:solidFill>
              </a:rPr>
              <a:t>36%</a:t>
            </a:r>
          </a:p>
        </p:txBody>
      </p:sp>
      <p:sp>
        <p:nvSpPr>
          <p:cNvPr id="6" name="Textfeld 5">
            <a:extLst>
              <a:ext uri="{FF2B5EF4-FFF2-40B4-BE49-F238E27FC236}">
                <a16:creationId xmlns:a16="http://schemas.microsoft.com/office/drawing/2014/main" id="{26365AF7-8020-7015-D12C-69DCB6189861}"/>
              </a:ext>
            </a:extLst>
          </p:cNvPr>
          <p:cNvSpPr txBox="1"/>
          <p:nvPr/>
        </p:nvSpPr>
        <p:spPr>
          <a:xfrm>
            <a:off x="6871965" y="2411024"/>
            <a:ext cx="715260" cy="461665"/>
          </a:xfrm>
          <a:prstGeom prst="rect">
            <a:avLst/>
          </a:prstGeom>
          <a:noFill/>
        </p:spPr>
        <p:txBody>
          <a:bodyPr wrap="none" rtlCol="0">
            <a:spAutoFit/>
          </a:bodyPr>
          <a:lstStyle/>
          <a:p>
            <a:r>
              <a:rPr lang="de-DE" sz="2400" dirty="0">
                <a:solidFill>
                  <a:schemeClr val="bg1"/>
                </a:solidFill>
              </a:rPr>
              <a:t>18%</a:t>
            </a:r>
          </a:p>
        </p:txBody>
      </p:sp>
      <p:sp>
        <p:nvSpPr>
          <p:cNvPr id="7" name="Textfeld 6">
            <a:extLst>
              <a:ext uri="{FF2B5EF4-FFF2-40B4-BE49-F238E27FC236}">
                <a16:creationId xmlns:a16="http://schemas.microsoft.com/office/drawing/2014/main" id="{0808E830-1932-D2EF-0FB0-C58DB7218438}"/>
              </a:ext>
            </a:extLst>
          </p:cNvPr>
          <p:cNvSpPr txBox="1"/>
          <p:nvPr/>
        </p:nvSpPr>
        <p:spPr>
          <a:xfrm>
            <a:off x="7031464" y="780627"/>
            <a:ext cx="396262" cy="369332"/>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1331020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25808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394292101"/>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82683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3746661567"/>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49886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879187640"/>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902037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2235953613"/>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75910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2140190235"/>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609820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3080619088"/>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851691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le 4">
            <a:extLst>
              <a:ext uri="{FF2B5EF4-FFF2-40B4-BE49-F238E27FC236}">
                <a16:creationId xmlns:a16="http://schemas.microsoft.com/office/drawing/2014/main" id="{65D4F47C-2AEF-DC14-555B-A85F2CE094E8}"/>
              </a:ext>
            </a:extLst>
          </p:cNvPr>
          <p:cNvGraphicFramePr>
            <a:graphicFrameLocks noGrp="1"/>
          </p:cNvGraphicFramePr>
          <p:nvPr>
            <p:extLst>
              <p:ext uri="{D42A27DB-BD31-4B8C-83A1-F6EECF244321}">
                <p14:modId xmlns:p14="http://schemas.microsoft.com/office/powerpoint/2010/main" val="1262380430"/>
              </p:ext>
            </p:extLst>
          </p:nvPr>
        </p:nvGraphicFramePr>
        <p:xfrm>
          <a:off x="1889760" y="894080"/>
          <a:ext cx="5354320" cy="3279775"/>
        </p:xfrm>
        <a:graphic>
          <a:graphicData uri="http://schemas.openxmlformats.org/drawingml/2006/table">
            <a:tbl>
              <a:tblPr firstRow="1" firstCol="1" bandRow="1">
                <a:tableStyleId>{0505E3EF-67EA-436B-97B2-0124C06EBD24}</a:tableStyleId>
              </a:tblPr>
              <a:tblGrid>
                <a:gridCol w="1534160">
                  <a:extLst>
                    <a:ext uri="{9D8B030D-6E8A-4147-A177-3AD203B41FA5}">
                      <a16:colId xmlns:a16="http://schemas.microsoft.com/office/drawing/2014/main" val="165236384"/>
                    </a:ext>
                  </a:extLst>
                </a:gridCol>
                <a:gridCol w="1143000">
                  <a:extLst>
                    <a:ext uri="{9D8B030D-6E8A-4147-A177-3AD203B41FA5}">
                      <a16:colId xmlns:a16="http://schemas.microsoft.com/office/drawing/2014/main" val="757273108"/>
                    </a:ext>
                  </a:extLst>
                </a:gridCol>
                <a:gridCol w="1338580">
                  <a:extLst>
                    <a:ext uri="{9D8B030D-6E8A-4147-A177-3AD203B41FA5}">
                      <a16:colId xmlns:a16="http://schemas.microsoft.com/office/drawing/2014/main" val="2630518519"/>
                    </a:ext>
                  </a:extLst>
                </a:gridCol>
                <a:gridCol w="1338580">
                  <a:extLst>
                    <a:ext uri="{9D8B030D-6E8A-4147-A177-3AD203B41FA5}">
                      <a16:colId xmlns:a16="http://schemas.microsoft.com/office/drawing/2014/main" val="2804499025"/>
                    </a:ext>
                  </a:extLst>
                </a:gridCol>
              </a:tblGrid>
              <a:tr h="436880">
                <a:tc>
                  <a:txBody>
                    <a:bodyPr/>
                    <a:lstStyle/>
                    <a:p>
                      <a:r>
                        <a:rPr lang="de-DE" dirty="0">
                          <a:solidFill>
                            <a:schemeClr val="tx1">
                              <a:lumMod val="85000"/>
                              <a:lumOff val="15000"/>
                            </a:schemeClr>
                          </a:solidFill>
                        </a:rPr>
                        <a:t>Wahlergebnis</a:t>
                      </a:r>
                    </a:p>
                  </a:txBody>
                  <a:tcPr anchor="ctr">
                    <a:lnL w="12700" cap="flat" cmpd="sng" algn="ctr">
                      <a:solidFill>
                        <a:schemeClr val="tx1">
                          <a:lumMod val="95000"/>
                          <a:lumOff val="5000"/>
                        </a:schemeClr>
                      </a:solidFill>
                      <a:prstDash val="solid"/>
                      <a:round/>
                      <a:headEnd type="none" w="med" len="med"/>
                      <a:tailEnd type="none" w="med" len="med"/>
                    </a:lnL>
                    <a:lnR w="12700" cmpd="sng">
                      <a:noFill/>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de-DE" sz="2400" dirty="0">
                          <a:solidFill>
                            <a:schemeClr val="bg1"/>
                          </a:solidFill>
                        </a:rPr>
                        <a:t>74</a:t>
                      </a:r>
                    </a:p>
                  </a:txBody>
                  <a:tcPr>
                    <a:lnL w="12700" cmpd="sng">
                      <a:noFill/>
                    </a:lnL>
                    <a:lnR w="12700" cmpd="sng">
                      <a:noFill/>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r>
                        <a:rPr lang="de-DE" sz="2400" dirty="0">
                          <a:solidFill>
                            <a:schemeClr val="bg1"/>
                          </a:solidFill>
                        </a:rPr>
                        <a:t>40</a:t>
                      </a:r>
                    </a:p>
                  </a:txBody>
                  <a:tcPr>
                    <a:lnL w="12700" cmpd="sng">
                      <a:noFill/>
                    </a:lnL>
                    <a:lnR w="12700" cmpd="sng">
                      <a:noFill/>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algn="ctr"/>
                      <a:r>
                        <a:rPr lang="de-DE" sz="2400" dirty="0">
                          <a:solidFill>
                            <a:schemeClr val="bg1"/>
                          </a:solidFill>
                        </a:rPr>
                        <a:t>6</a:t>
                      </a:r>
                    </a:p>
                  </a:txBody>
                  <a:tcPr>
                    <a:lnL w="12700" cmpd="sng">
                      <a:noFill/>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157480115"/>
                  </a:ext>
                </a:extLst>
              </a:tr>
              <a:tr h="403225">
                <a:tc>
                  <a:txBody>
                    <a:bodyPr/>
                    <a:lstStyle/>
                    <a:p>
                      <a:r>
                        <a:rPr lang="de-DE" b="0" dirty="0"/>
                        <a:t>Teiler:</a:t>
                      </a:r>
                      <a:r>
                        <a:rPr lang="de-DE" dirty="0"/>
                        <a:t> 0.5</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148</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80</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b" latinLnBrk="0" hangingPunct="1"/>
                      <a:r>
                        <a:rPr lang="de-DE" sz="1800" b="0" i="0" u="none" strike="noStrike" kern="120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12</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2969617481"/>
                  </a:ext>
                </a:extLst>
              </a:tr>
              <a:tr h="403225">
                <a:tc>
                  <a:txBody>
                    <a:bodyPr/>
                    <a:lstStyle/>
                    <a:p>
                      <a:r>
                        <a:rPr lang="de-DE" b="0" dirty="0"/>
                        <a:t>Teiler:</a:t>
                      </a:r>
                      <a:r>
                        <a:rPr lang="de-DE" dirty="0"/>
                        <a:t> 1.5</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49.33</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26.67</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b" latinLnBrk="0" hangingPunct="1"/>
                      <a:r>
                        <a:rPr lang="de-DE" sz="1800" b="0" i="0" u="none" strike="noStrike" kern="120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4</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852952321"/>
                  </a:ext>
                </a:extLst>
              </a:tr>
              <a:tr h="403225">
                <a:tc>
                  <a:txBody>
                    <a:bodyPr/>
                    <a:lstStyle/>
                    <a:p>
                      <a:r>
                        <a:rPr lang="de-DE" b="0" dirty="0"/>
                        <a:t>Teiler:</a:t>
                      </a:r>
                      <a:r>
                        <a:rPr lang="de-DE" dirty="0"/>
                        <a:t> 2.5</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29.6</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16</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b" latinLnBrk="0" hangingPunct="1"/>
                      <a:r>
                        <a:rPr lang="de-DE" sz="1800" b="0" i="0" u="none" strike="noStrike" kern="120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2.4</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87273936"/>
                  </a:ext>
                </a:extLst>
              </a:tr>
              <a:tr h="403225">
                <a:tc>
                  <a:txBody>
                    <a:bodyPr/>
                    <a:lstStyle/>
                    <a:p>
                      <a:r>
                        <a:rPr lang="de-DE" b="0" dirty="0"/>
                        <a:t>Teiler:</a:t>
                      </a:r>
                      <a:r>
                        <a:rPr lang="de-DE" dirty="0"/>
                        <a:t> 3.5</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21.14</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11.43</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1.71</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603571528"/>
                  </a:ext>
                </a:extLst>
              </a:tr>
              <a:tr h="403225">
                <a:tc>
                  <a:txBody>
                    <a:bodyPr/>
                    <a:lstStyle/>
                    <a:p>
                      <a:r>
                        <a:rPr lang="de-DE" b="0" dirty="0"/>
                        <a:t>Teiler:</a:t>
                      </a:r>
                      <a:r>
                        <a:rPr lang="de-DE" dirty="0"/>
                        <a:t> 4.5</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16.44</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8.89</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1.33</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262747139"/>
                  </a:ext>
                </a:extLst>
              </a:tr>
              <a:tr h="403225">
                <a:tc>
                  <a:txBody>
                    <a:bodyPr/>
                    <a:lstStyle/>
                    <a:p>
                      <a:r>
                        <a:rPr lang="de-DE" b="0" dirty="0"/>
                        <a:t>Teiler:</a:t>
                      </a:r>
                      <a:r>
                        <a:rPr lang="de-DE" dirty="0"/>
                        <a:t> 5.5</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13.45</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7.27</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1.09</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450054135"/>
                  </a:ext>
                </a:extLst>
              </a:tr>
              <a:tr h="403225">
                <a:tc>
                  <a:txBody>
                    <a:bodyPr/>
                    <a:lstStyle/>
                    <a:p>
                      <a:r>
                        <a:rPr lang="de-DE" b="0" dirty="0"/>
                        <a:t>Teiler:</a:t>
                      </a:r>
                      <a:r>
                        <a:rPr lang="de-DE" dirty="0"/>
                        <a:t> 6.5</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11.38</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6.15</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0.92</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2424594642"/>
                  </a:ext>
                </a:extLst>
              </a:tr>
            </a:tbl>
          </a:graphicData>
        </a:graphic>
      </p:graphicFrame>
      <p:sp>
        <p:nvSpPr>
          <p:cNvPr id="5" name="Textfeld 4">
            <a:extLst>
              <a:ext uri="{FF2B5EF4-FFF2-40B4-BE49-F238E27FC236}">
                <a16:creationId xmlns:a16="http://schemas.microsoft.com/office/drawing/2014/main" id="{8717E5E6-D92F-6764-5C2C-6207B9ADB650}"/>
              </a:ext>
            </a:extLst>
          </p:cNvPr>
          <p:cNvSpPr txBox="1"/>
          <p:nvPr/>
        </p:nvSpPr>
        <p:spPr>
          <a:xfrm>
            <a:off x="5862320" y="1666240"/>
            <a:ext cx="237566" cy="369332"/>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3839700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D2CCF2C3-497A-931C-6487-9A4D7A3FE96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467" t="5185" r="46941" b="42371"/>
          <a:stretch/>
        </p:blipFill>
        <p:spPr>
          <a:xfrm>
            <a:off x="3769360" y="0"/>
            <a:ext cx="4973578" cy="6824212"/>
          </a:xfrm>
          <a:prstGeom prst="dodecagon">
            <a:avLst/>
          </a:prstGeom>
        </p:spPr>
      </p:pic>
      <p:pic>
        <p:nvPicPr>
          <p:cNvPr id="1026" name="Picture 2" descr="Das Wappen zeigt im goldenen Feld drei übereinander schreitende schwarze Löwen mit ausgeschlagener roter Zunge. Es ist das Wappen des Geschlechtes der Hohenstaufen, die im Mittelalter Herzöge von Schwaben waren. Das kleine Landeswappen trägt eine goldene Blattkrone. Die von den Monarchenkronen deutlich unterschiedene Volkskrone soll die Volkssouveränität symbolisieren. Das große Landeswappen (ohne Abb.) zeigt über dem Hauptschild die Wappen der sechs wichtigsten Teilgebiete des Landes: Franken, Hohenzollern, Baden, Württemberg, Pfalz, Vorderösterreich. Die Flagge des Landes zeigt entsprechend den Farben des Wappens Schwarz und Gold.">
            <a:extLst>
              <a:ext uri="{FF2B5EF4-FFF2-40B4-BE49-F238E27FC236}">
                <a16:creationId xmlns:a16="http://schemas.microsoft.com/office/drawing/2014/main" id="{A90E6325-D860-F671-CB86-DDEBC3BA71DC}"/>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41024" t="26460" r="1" b="23507"/>
          <a:stretch/>
        </p:blipFill>
        <p:spPr bwMode="auto">
          <a:xfrm>
            <a:off x="4958081" y="5441372"/>
            <a:ext cx="614679" cy="390467"/>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63D04C6C-F8F4-88D2-E65C-09080886DE17}"/>
              </a:ext>
            </a:extLst>
          </p:cNvPr>
          <p:cNvSpPr txBox="1"/>
          <p:nvPr/>
        </p:nvSpPr>
        <p:spPr>
          <a:xfrm>
            <a:off x="3667760" y="6283654"/>
            <a:ext cx="5394960" cy="646331"/>
          </a:xfrm>
          <a:prstGeom prst="rect">
            <a:avLst/>
          </a:prstGeom>
          <a:noFill/>
        </p:spPr>
        <p:txBody>
          <a:bodyPr wrap="square" rtlCol="0">
            <a:spAutoFit/>
          </a:bodyPr>
          <a:lstStyle/>
          <a:p>
            <a:r>
              <a:rPr lang="de-DE" sz="900" dirty="0">
                <a:solidFill>
                  <a:schemeClr val="bg2">
                    <a:lumMod val="50000"/>
                  </a:schemeClr>
                </a:solidFill>
              </a:rPr>
              <a:t>Bildquelle Flaggen: </a:t>
            </a:r>
            <a:r>
              <a:rPr lang="de-DE" sz="900" dirty="0">
                <a:solidFill>
                  <a:schemeClr val="bg2">
                    <a:lumMod val="50000"/>
                  </a:schemeClr>
                </a:solidFill>
                <a:hlinkClick r:id="rId5">
                  <a:extLst>
                    <a:ext uri="{A12FA001-AC4F-418D-AE19-62706E023703}">
                      <ahyp:hlinkClr xmlns:ahyp="http://schemas.microsoft.com/office/drawing/2018/hyperlinkcolor" val="tx"/>
                    </a:ext>
                  </a:extLst>
                </a:hlinkClick>
              </a:rPr>
              <a:t>https://www.bpb.de/themen/politisches-system/deutsche-demokratie/47693/wappen-und-flaggen-der-bundeslaender/</a:t>
            </a:r>
            <a:endParaRPr lang="de-DE" sz="900" dirty="0">
              <a:solidFill>
                <a:schemeClr val="bg2">
                  <a:lumMod val="50000"/>
                </a:schemeClr>
              </a:solidFill>
            </a:endParaRPr>
          </a:p>
          <a:p>
            <a:r>
              <a:rPr lang="de-DE" sz="900" dirty="0">
                <a:solidFill>
                  <a:schemeClr val="bg2">
                    <a:lumMod val="50000"/>
                  </a:schemeClr>
                </a:solidFill>
              </a:rPr>
              <a:t>Lizenz Deutschlandkarte: </a:t>
            </a:r>
            <a:r>
              <a:rPr lang="de-DE" sz="900" dirty="0" err="1">
                <a:solidFill>
                  <a:schemeClr val="bg2">
                    <a:lumMod val="50000"/>
                  </a:schemeClr>
                </a:solidFill>
              </a:rPr>
              <a:t>Designed</a:t>
            </a:r>
            <a:r>
              <a:rPr lang="de-DE" sz="900" dirty="0">
                <a:solidFill>
                  <a:schemeClr val="bg2">
                    <a:lumMod val="50000"/>
                  </a:schemeClr>
                </a:solidFill>
              </a:rPr>
              <a:t> </a:t>
            </a:r>
            <a:r>
              <a:rPr lang="de-DE" sz="900" dirty="0" err="1">
                <a:solidFill>
                  <a:schemeClr val="bg2">
                    <a:lumMod val="50000"/>
                  </a:schemeClr>
                </a:solidFill>
              </a:rPr>
              <a:t>by</a:t>
            </a:r>
            <a:r>
              <a:rPr lang="de-DE" sz="900" dirty="0">
                <a:solidFill>
                  <a:schemeClr val="bg2">
                    <a:lumMod val="50000"/>
                  </a:schemeClr>
                </a:solidFill>
              </a:rPr>
              <a:t> </a:t>
            </a:r>
            <a:r>
              <a:rPr lang="de-DE" sz="900" dirty="0" err="1">
                <a:solidFill>
                  <a:schemeClr val="bg2">
                    <a:lumMod val="50000"/>
                  </a:schemeClr>
                </a:solidFill>
              </a:rPr>
              <a:t>Freepik</a:t>
            </a:r>
            <a:endParaRPr lang="de-DE" sz="900" dirty="0">
              <a:solidFill>
                <a:schemeClr val="bg2">
                  <a:lumMod val="50000"/>
                </a:schemeClr>
              </a:solidFill>
            </a:endParaRPr>
          </a:p>
          <a:p>
            <a:endParaRPr lang="de-DE" sz="900" dirty="0">
              <a:solidFill>
                <a:schemeClr val="bg2">
                  <a:lumMod val="50000"/>
                </a:schemeClr>
              </a:solidFill>
            </a:endParaRPr>
          </a:p>
        </p:txBody>
      </p:sp>
      <p:pic>
        <p:nvPicPr>
          <p:cNvPr id="1028" name="Picture 4" descr="Das kleine Staatswappen des Freistaats, weiß-blaue Rauten, war das Wappenschild der Grafen von Bogen, eines an der Donau bei Regensburg ansässigen Geschlechts. Nach dessen Aussterben 1242 übernahmen die mit ihm verschwägerten Wittelsbacher deren Besitz und Stammwappen. Dieses Wappen des Herzogtums Bayern ist zugleich das Herzschild des großen Staatswappens (ohne Abb.), das in vier Feldern die Wappen der anderen wichtigen bayerischen Territorien enthält: Pfalz, Franken, Niederbayern, Schwaben. Die Landesfarben sind Weiß-Blau; sie können als Streifen oder als Rauten verwendet werden.">
            <a:extLst>
              <a:ext uri="{FF2B5EF4-FFF2-40B4-BE49-F238E27FC236}">
                <a16:creationId xmlns:a16="http://schemas.microsoft.com/office/drawing/2014/main" id="{4E07F262-F84C-8844-8AD6-FDA3AD6FB1D3}"/>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41717" t="26489" r="1394" b="24089"/>
          <a:stretch/>
        </p:blipFill>
        <p:spPr bwMode="auto">
          <a:xfrm>
            <a:off x="6365241" y="5209917"/>
            <a:ext cx="614679" cy="356001"/>
          </a:xfrm>
          <a:prstGeom prst="rect">
            <a:avLst/>
          </a:prstGeom>
          <a:noFill/>
          <a:extLst>
            <a:ext uri="{909E8E84-426E-40DD-AFC4-6F175D3DCCD1}">
              <a14:hiddenFill xmlns:a14="http://schemas.microsoft.com/office/drawing/2010/main">
                <a:solidFill>
                  <a:srgbClr val="FFFFFF"/>
                </a:solidFill>
              </a14:hiddenFill>
            </a:ext>
          </a:extLst>
        </p:spPr>
      </p:pic>
      <p:pic>
        <p:nvPicPr>
          <p:cNvPr id="15" name="Grafik 14">
            <a:extLst>
              <a:ext uri="{FF2B5EF4-FFF2-40B4-BE49-F238E27FC236}">
                <a16:creationId xmlns:a16="http://schemas.microsoft.com/office/drawing/2014/main" id="{A378A02F-0303-01F8-6461-3F83691C97F7}"/>
              </a:ext>
            </a:extLst>
          </p:cNvPr>
          <p:cNvPicPr>
            <a:picLocks noChangeAspect="1"/>
          </p:cNvPicPr>
          <p:nvPr/>
        </p:nvPicPr>
        <p:blipFill>
          <a:blip r:embed="rId7"/>
          <a:stretch>
            <a:fillRect/>
          </a:stretch>
        </p:blipFill>
        <p:spPr>
          <a:xfrm>
            <a:off x="7726585" y="1788160"/>
            <a:ext cx="638284" cy="375975"/>
          </a:xfrm>
          <a:prstGeom prst="rect">
            <a:avLst/>
          </a:prstGeom>
        </p:spPr>
      </p:pic>
      <p:pic>
        <p:nvPicPr>
          <p:cNvPr id="17" name="Grafik 16">
            <a:extLst>
              <a:ext uri="{FF2B5EF4-FFF2-40B4-BE49-F238E27FC236}">
                <a16:creationId xmlns:a16="http://schemas.microsoft.com/office/drawing/2014/main" id="{6AA19B95-B31E-DF05-380F-686674C17F87}"/>
              </a:ext>
            </a:extLst>
          </p:cNvPr>
          <p:cNvPicPr>
            <a:picLocks noChangeAspect="1"/>
          </p:cNvPicPr>
          <p:nvPr/>
        </p:nvPicPr>
        <p:blipFill>
          <a:blip r:embed="rId8"/>
          <a:stretch>
            <a:fillRect/>
          </a:stretch>
        </p:blipFill>
        <p:spPr>
          <a:xfrm>
            <a:off x="7449678" y="2336344"/>
            <a:ext cx="596049" cy="356002"/>
          </a:xfrm>
          <a:prstGeom prst="rect">
            <a:avLst/>
          </a:prstGeom>
        </p:spPr>
      </p:pic>
      <p:pic>
        <p:nvPicPr>
          <p:cNvPr id="19" name="Grafik 18">
            <a:extLst>
              <a:ext uri="{FF2B5EF4-FFF2-40B4-BE49-F238E27FC236}">
                <a16:creationId xmlns:a16="http://schemas.microsoft.com/office/drawing/2014/main" id="{FDBD8C23-94C2-9BF5-37E8-AD2276880B4F}"/>
              </a:ext>
            </a:extLst>
          </p:cNvPr>
          <p:cNvPicPr>
            <a:picLocks noChangeAspect="1"/>
          </p:cNvPicPr>
          <p:nvPr/>
        </p:nvPicPr>
        <p:blipFill>
          <a:blip r:embed="rId9"/>
          <a:stretch>
            <a:fillRect/>
          </a:stretch>
        </p:blipFill>
        <p:spPr>
          <a:xfrm flipV="1">
            <a:off x="4770845" y="865967"/>
            <a:ext cx="653093" cy="391187"/>
          </a:xfrm>
          <a:prstGeom prst="rect">
            <a:avLst/>
          </a:prstGeom>
        </p:spPr>
      </p:pic>
      <p:pic>
        <p:nvPicPr>
          <p:cNvPr id="21" name="Grafik 20">
            <a:extLst>
              <a:ext uri="{FF2B5EF4-FFF2-40B4-BE49-F238E27FC236}">
                <a16:creationId xmlns:a16="http://schemas.microsoft.com/office/drawing/2014/main" id="{A5E62913-D699-E299-6EA9-AB8E45625AEE}"/>
              </a:ext>
            </a:extLst>
          </p:cNvPr>
          <p:cNvPicPr>
            <a:picLocks noChangeAspect="1"/>
          </p:cNvPicPr>
          <p:nvPr/>
        </p:nvPicPr>
        <p:blipFill>
          <a:blip r:embed="rId10"/>
          <a:stretch>
            <a:fillRect/>
          </a:stretch>
        </p:blipFill>
        <p:spPr>
          <a:xfrm>
            <a:off x="5844003" y="823625"/>
            <a:ext cx="650488" cy="391187"/>
          </a:xfrm>
          <a:prstGeom prst="rect">
            <a:avLst/>
          </a:prstGeom>
        </p:spPr>
      </p:pic>
      <p:pic>
        <p:nvPicPr>
          <p:cNvPr id="23" name="Grafik 22">
            <a:extLst>
              <a:ext uri="{FF2B5EF4-FFF2-40B4-BE49-F238E27FC236}">
                <a16:creationId xmlns:a16="http://schemas.microsoft.com/office/drawing/2014/main" id="{2EA19874-3153-17F4-71C2-FE6757852DDB}"/>
              </a:ext>
            </a:extLst>
          </p:cNvPr>
          <p:cNvPicPr>
            <a:picLocks noChangeAspect="1"/>
          </p:cNvPicPr>
          <p:nvPr/>
        </p:nvPicPr>
        <p:blipFill>
          <a:blip r:embed="rId11"/>
          <a:stretch>
            <a:fillRect/>
          </a:stretch>
        </p:blipFill>
        <p:spPr>
          <a:xfrm>
            <a:off x="4919667" y="3633403"/>
            <a:ext cx="653093" cy="393661"/>
          </a:xfrm>
          <a:prstGeom prst="rect">
            <a:avLst/>
          </a:prstGeom>
        </p:spPr>
      </p:pic>
      <p:pic>
        <p:nvPicPr>
          <p:cNvPr id="25" name="Grafik 24">
            <a:extLst>
              <a:ext uri="{FF2B5EF4-FFF2-40B4-BE49-F238E27FC236}">
                <a16:creationId xmlns:a16="http://schemas.microsoft.com/office/drawing/2014/main" id="{2B998E68-2506-7AA1-4DBC-82A730641C61}"/>
              </a:ext>
            </a:extLst>
          </p:cNvPr>
          <p:cNvPicPr>
            <a:picLocks noChangeAspect="1"/>
          </p:cNvPicPr>
          <p:nvPr/>
        </p:nvPicPr>
        <p:blipFill rotWithShape="1">
          <a:blip r:embed="rId12"/>
          <a:srcRect t="557"/>
          <a:stretch/>
        </p:blipFill>
        <p:spPr>
          <a:xfrm>
            <a:off x="7094609" y="978747"/>
            <a:ext cx="653093" cy="389004"/>
          </a:xfrm>
          <a:prstGeom prst="rect">
            <a:avLst/>
          </a:prstGeom>
        </p:spPr>
      </p:pic>
      <p:pic>
        <p:nvPicPr>
          <p:cNvPr id="27" name="Grafik 26">
            <a:extLst>
              <a:ext uri="{FF2B5EF4-FFF2-40B4-BE49-F238E27FC236}">
                <a16:creationId xmlns:a16="http://schemas.microsoft.com/office/drawing/2014/main" id="{F3420D3F-DBE2-FD4E-733A-2BB32BDDDD55}"/>
              </a:ext>
            </a:extLst>
          </p:cNvPr>
          <p:cNvPicPr>
            <a:picLocks noChangeAspect="1"/>
          </p:cNvPicPr>
          <p:nvPr/>
        </p:nvPicPr>
        <p:blipFill>
          <a:blip r:embed="rId13"/>
          <a:stretch>
            <a:fillRect/>
          </a:stretch>
        </p:blipFill>
        <p:spPr>
          <a:xfrm>
            <a:off x="5611774" y="1932548"/>
            <a:ext cx="644375" cy="391187"/>
          </a:xfrm>
          <a:prstGeom prst="rect">
            <a:avLst/>
          </a:prstGeom>
        </p:spPr>
      </p:pic>
      <p:pic>
        <p:nvPicPr>
          <p:cNvPr id="29" name="Grafik 28">
            <a:extLst>
              <a:ext uri="{FF2B5EF4-FFF2-40B4-BE49-F238E27FC236}">
                <a16:creationId xmlns:a16="http://schemas.microsoft.com/office/drawing/2014/main" id="{B6484A18-E5E6-129B-F4A1-A5716D5CB278}"/>
              </a:ext>
            </a:extLst>
          </p:cNvPr>
          <p:cNvPicPr>
            <a:picLocks noChangeAspect="1"/>
          </p:cNvPicPr>
          <p:nvPr/>
        </p:nvPicPr>
        <p:blipFill>
          <a:blip r:embed="rId14"/>
          <a:stretch>
            <a:fillRect/>
          </a:stretch>
        </p:blipFill>
        <p:spPr>
          <a:xfrm>
            <a:off x="4304987" y="2590439"/>
            <a:ext cx="653094" cy="392982"/>
          </a:xfrm>
          <a:prstGeom prst="rect">
            <a:avLst/>
          </a:prstGeom>
        </p:spPr>
      </p:pic>
      <p:pic>
        <p:nvPicPr>
          <p:cNvPr id="31" name="Grafik 30">
            <a:extLst>
              <a:ext uri="{FF2B5EF4-FFF2-40B4-BE49-F238E27FC236}">
                <a16:creationId xmlns:a16="http://schemas.microsoft.com/office/drawing/2014/main" id="{5C86F4B5-DC68-B57F-2F8C-2A5B28051F45}"/>
              </a:ext>
            </a:extLst>
          </p:cNvPr>
          <p:cNvPicPr>
            <a:picLocks noChangeAspect="1"/>
          </p:cNvPicPr>
          <p:nvPr/>
        </p:nvPicPr>
        <p:blipFill>
          <a:blip r:embed="rId15"/>
          <a:stretch>
            <a:fillRect/>
          </a:stretch>
        </p:blipFill>
        <p:spPr>
          <a:xfrm>
            <a:off x="3939269" y="3828939"/>
            <a:ext cx="660616" cy="392982"/>
          </a:xfrm>
          <a:prstGeom prst="rect">
            <a:avLst/>
          </a:prstGeom>
        </p:spPr>
      </p:pic>
      <p:pic>
        <p:nvPicPr>
          <p:cNvPr id="33" name="Grafik 32">
            <a:extLst>
              <a:ext uri="{FF2B5EF4-FFF2-40B4-BE49-F238E27FC236}">
                <a16:creationId xmlns:a16="http://schemas.microsoft.com/office/drawing/2014/main" id="{BB59B61A-9118-9001-640C-DC83BA8D96A6}"/>
              </a:ext>
            </a:extLst>
          </p:cNvPr>
          <p:cNvPicPr>
            <a:picLocks noChangeAspect="1"/>
          </p:cNvPicPr>
          <p:nvPr/>
        </p:nvPicPr>
        <p:blipFill>
          <a:blip r:embed="rId16"/>
          <a:stretch>
            <a:fillRect/>
          </a:stretch>
        </p:blipFill>
        <p:spPr>
          <a:xfrm>
            <a:off x="3688080" y="4476115"/>
            <a:ext cx="660617" cy="395241"/>
          </a:xfrm>
          <a:prstGeom prst="rect">
            <a:avLst/>
          </a:prstGeom>
        </p:spPr>
      </p:pic>
      <p:pic>
        <p:nvPicPr>
          <p:cNvPr id="35" name="Grafik 34">
            <a:extLst>
              <a:ext uri="{FF2B5EF4-FFF2-40B4-BE49-F238E27FC236}">
                <a16:creationId xmlns:a16="http://schemas.microsoft.com/office/drawing/2014/main" id="{A70AF6A6-F1D2-2FDC-DDE0-99D58DD7AAA6}"/>
              </a:ext>
            </a:extLst>
          </p:cNvPr>
          <p:cNvPicPr>
            <a:picLocks noChangeAspect="1"/>
          </p:cNvPicPr>
          <p:nvPr/>
        </p:nvPicPr>
        <p:blipFill>
          <a:blip r:embed="rId17"/>
          <a:stretch>
            <a:fillRect/>
          </a:stretch>
        </p:blipFill>
        <p:spPr>
          <a:xfrm>
            <a:off x="6365240" y="2019177"/>
            <a:ext cx="653094" cy="390521"/>
          </a:xfrm>
          <a:prstGeom prst="rect">
            <a:avLst/>
          </a:prstGeom>
        </p:spPr>
      </p:pic>
      <p:pic>
        <p:nvPicPr>
          <p:cNvPr id="37" name="Grafik 36">
            <a:extLst>
              <a:ext uri="{FF2B5EF4-FFF2-40B4-BE49-F238E27FC236}">
                <a16:creationId xmlns:a16="http://schemas.microsoft.com/office/drawing/2014/main" id="{222CF541-BA60-33FA-2DEF-BAFF34BEE2ED}"/>
              </a:ext>
            </a:extLst>
          </p:cNvPr>
          <p:cNvPicPr>
            <a:picLocks noChangeAspect="1"/>
          </p:cNvPicPr>
          <p:nvPr/>
        </p:nvPicPr>
        <p:blipFill>
          <a:blip r:embed="rId18"/>
          <a:stretch>
            <a:fillRect/>
          </a:stretch>
        </p:blipFill>
        <p:spPr>
          <a:xfrm>
            <a:off x="7386992" y="3208111"/>
            <a:ext cx="658735" cy="395241"/>
          </a:xfrm>
          <a:prstGeom prst="rect">
            <a:avLst/>
          </a:prstGeom>
        </p:spPr>
      </p:pic>
      <p:pic>
        <p:nvPicPr>
          <p:cNvPr id="39" name="Grafik 38">
            <a:extLst>
              <a:ext uri="{FF2B5EF4-FFF2-40B4-BE49-F238E27FC236}">
                <a16:creationId xmlns:a16="http://schemas.microsoft.com/office/drawing/2014/main" id="{AF85A266-3F28-B996-526F-8F4A0A8852F2}"/>
              </a:ext>
            </a:extLst>
          </p:cNvPr>
          <p:cNvPicPr>
            <a:picLocks noChangeAspect="1"/>
          </p:cNvPicPr>
          <p:nvPr/>
        </p:nvPicPr>
        <p:blipFill>
          <a:blip r:embed="rId19"/>
          <a:stretch>
            <a:fillRect/>
          </a:stretch>
        </p:blipFill>
        <p:spPr>
          <a:xfrm>
            <a:off x="5765692" y="85157"/>
            <a:ext cx="660616" cy="395913"/>
          </a:xfrm>
          <a:prstGeom prst="rect">
            <a:avLst/>
          </a:prstGeom>
        </p:spPr>
      </p:pic>
      <p:pic>
        <p:nvPicPr>
          <p:cNvPr id="41" name="Grafik 40">
            <a:extLst>
              <a:ext uri="{FF2B5EF4-FFF2-40B4-BE49-F238E27FC236}">
                <a16:creationId xmlns:a16="http://schemas.microsoft.com/office/drawing/2014/main" id="{96CA8700-EDF0-5CAB-50F1-680AE05E9D7A}"/>
              </a:ext>
            </a:extLst>
          </p:cNvPr>
          <p:cNvPicPr>
            <a:picLocks noChangeAspect="1"/>
          </p:cNvPicPr>
          <p:nvPr/>
        </p:nvPicPr>
        <p:blipFill>
          <a:blip r:embed="rId20"/>
          <a:stretch>
            <a:fillRect/>
          </a:stretch>
        </p:blipFill>
        <p:spPr>
          <a:xfrm>
            <a:off x="6103565" y="2896871"/>
            <a:ext cx="660616" cy="337118"/>
          </a:xfrm>
          <a:prstGeom prst="rect">
            <a:avLst/>
          </a:prstGeom>
        </p:spPr>
      </p:pic>
      <p:pic>
        <p:nvPicPr>
          <p:cNvPr id="43" name="Grafik 42" descr="Ein Bild, das rot, Farbigkeit, gelb, orange enthält.&#10;&#10;Automatisch generierte Beschreibung">
            <a:extLst>
              <a:ext uri="{FF2B5EF4-FFF2-40B4-BE49-F238E27FC236}">
                <a16:creationId xmlns:a16="http://schemas.microsoft.com/office/drawing/2014/main" id="{E99F7DB4-8FC8-E12A-387F-B9D8DC73FB83}"/>
              </a:ext>
            </a:extLst>
          </p:cNvPr>
          <p:cNvPicPr>
            <a:picLocks noChangeAspect="1"/>
          </p:cNvPicPr>
          <p:nvPr/>
        </p:nvPicPr>
        <p:blipFill rotWithShape="1">
          <a:blip r:embed="rId21" cstate="hqprint">
            <a:extLst>
              <a:ext uri="{28A0092B-C50C-407E-A947-70E740481C1C}">
                <a14:useLocalDpi xmlns:a14="http://schemas.microsoft.com/office/drawing/2010/main" val="0"/>
              </a:ext>
              <a:ext uri="{837473B0-CC2E-450A-ABE3-18F120FF3D39}">
                <a1611:picAttrSrcUrl xmlns:a1611="http://schemas.microsoft.com/office/drawing/2016/11/main" r:id="rId22"/>
              </a:ext>
            </a:extLst>
          </a:blip>
          <a:srcRect r="-25932"/>
          <a:stretch/>
        </p:blipFill>
        <p:spPr>
          <a:xfrm>
            <a:off x="7814000" y="3770922"/>
            <a:ext cx="1988705" cy="1049638"/>
          </a:xfrm>
          <a:prstGeom prst="rect">
            <a:avLst/>
          </a:prstGeom>
        </p:spPr>
      </p:pic>
      <p:sp>
        <p:nvSpPr>
          <p:cNvPr id="44" name="Rechteck 43">
            <a:extLst>
              <a:ext uri="{FF2B5EF4-FFF2-40B4-BE49-F238E27FC236}">
                <a16:creationId xmlns:a16="http://schemas.microsoft.com/office/drawing/2014/main" id="{388F3A5E-1119-D152-EA5C-F9695F91D914}"/>
              </a:ext>
            </a:extLst>
          </p:cNvPr>
          <p:cNvSpPr/>
          <p:nvPr/>
        </p:nvSpPr>
        <p:spPr>
          <a:xfrm>
            <a:off x="7814000" y="3770922"/>
            <a:ext cx="1584000" cy="104963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 name="Rechteck 44">
            <a:extLst>
              <a:ext uri="{FF2B5EF4-FFF2-40B4-BE49-F238E27FC236}">
                <a16:creationId xmlns:a16="http://schemas.microsoft.com/office/drawing/2014/main" id="{568634DD-90B0-7D92-911C-8E0B396B81CD}"/>
              </a:ext>
            </a:extLst>
          </p:cNvPr>
          <p:cNvSpPr/>
          <p:nvPr/>
        </p:nvSpPr>
        <p:spPr>
          <a:xfrm>
            <a:off x="4958081" y="5430073"/>
            <a:ext cx="614679"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Rechteck 45">
            <a:extLst>
              <a:ext uri="{FF2B5EF4-FFF2-40B4-BE49-F238E27FC236}">
                <a16:creationId xmlns:a16="http://schemas.microsoft.com/office/drawing/2014/main" id="{2C2BF3CD-10EE-6625-3C73-5FBB1A54CBFB}"/>
              </a:ext>
            </a:extLst>
          </p:cNvPr>
          <p:cNvSpPr/>
          <p:nvPr/>
        </p:nvSpPr>
        <p:spPr>
          <a:xfrm>
            <a:off x="6385432" y="5175450"/>
            <a:ext cx="614679"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Rechteck 46">
            <a:extLst>
              <a:ext uri="{FF2B5EF4-FFF2-40B4-BE49-F238E27FC236}">
                <a16:creationId xmlns:a16="http://schemas.microsoft.com/office/drawing/2014/main" id="{531EBF9C-38EA-E754-4BEE-A4D54B06FC5D}"/>
              </a:ext>
            </a:extLst>
          </p:cNvPr>
          <p:cNvSpPr/>
          <p:nvPr/>
        </p:nvSpPr>
        <p:spPr>
          <a:xfrm>
            <a:off x="4765241" y="880141"/>
            <a:ext cx="653092" cy="354992"/>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Rechteck 47">
            <a:extLst>
              <a:ext uri="{FF2B5EF4-FFF2-40B4-BE49-F238E27FC236}">
                <a16:creationId xmlns:a16="http://schemas.microsoft.com/office/drawing/2014/main" id="{A1F70027-7F4E-0AAF-7DB2-91482B3FE1DE}"/>
              </a:ext>
            </a:extLst>
          </p:cNvPr>
          <p:cNvSpPr/>
          <p:nvPr/>
        </p:nvSpPr>
        <p:spPr>
          <a:xfrm>
            <a:off x="5854752" y="825131"/>
            <a:ext cx="614679"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Rechteck 48">
            <a:extLst>
              <a:ext uri="{FF2B5EF4-FFF2-40B4-BE49-F238E27FC236}">
                <a16:creationId xmlns:a16="http://schemas.microsoft.com/office/drawing/2014/main" id="{0324399A-9DF3-1602-4FB4-DA03FDB6FAE0}"/>
              </a:ext>
            </a:extLst>
          </p:cNvPr>
          <p:cNvSpPr/>
          <p:nvPr/>
        </p:nvSpPr>
        <p:spPr>
          <a:xfrm>
            <a:off x="4321783" y="2596814"/>
            <a:ext cx="614679"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 name="Rechteck 49">
            <a:extLst>
              <a:ext uri="{FF2B5EF4-FFF2-40B4-BE49-F238E27FC236}">
                <a16:creationId xmlns:a16="http://schemas.microsoft.com/office/drawing/2014/main" id="{87BE960E-65B2-4635-27DC-2C04059A929D}"/>
              </a:ext>
            </a:extLst>
          </p:cNvPr>
          <p:cNvSpPr/>
          <p:nvPr/>
        </p:nvSpPr>
        <p:spPr>
          <a:xfrm>
            <a:off x="3939140" y="3827967"/>
            <a:ext cx="660617"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1" name="Rechteck 50">
            <a:extLst>
              <a:ext uri="{FF2B5EF4-FFF2-40B4-BE49-F238E27FC236}">
                <a16:creationId xmlns:a16="http://schemas.microsoft.com/office/drawing/2014/main" id="{4C597750-6FB8-2707-3FB7-CB5AB0C13E52}"/>
              </a:ext>
            </a:extLst>
          </p:cNvPr>
          <p:cNvSpPr/>
          <p:nvPr/>
        </p:nvSpPr>
        <p:spPr>
          <a:xfrm>
            <a:off x="5770753" y="100577"/>
            <a:ext cx="644375" cy="380493"/>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3" name="Grafik 52" descr="Häkchen mit einfarbiger Füllung">
            <a:extLst>
              <a:ext uri="{FF2B5EF4-FFF2-40B4-BE49-F238E27FC236}">
                <a16:creationId xmlns:a16="http://schemas.microsoft.com/office/drawing/2014/main" id="{A9FD9E62-6579-0870-43F3-A5319A951C54}"/>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082613" y="3592951"/>
            <a:ext cx="577166" cy="577166"/>
          </a:xfrm>
          <a:prstGeom prst="rect">
            <a:avLst/>
          </a:prstGeom>
        </p:spPr>
      </p:pic>
      <p:pic>
        <p:nvPicPr>
          <p:cNvPr id="54" name="Grafik 53" descr="Häkchen mit einfarbiger Füllung">
            <a:extLst>
              <a:ext uri="{FF2B5EF4-FFF2-40B4-BE49-F238E27FC236}">
                <a16:creationId xmlns:a16="http://schemas.microsoft.com/office/drawing/2014/main" id="{ADC5E19E-D9EA-087A-8A42-BCBD44B2F12B}"/>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153204" y="5229585"/>
            <a:ext cx="577166" cy="577166"/>
          </a:xfrm>
          <a:prstGeom prst="rect">
            <a:avLst/>
          </a:prstGeom>
        </p:spPr>
      </p:pic>
      <p:pic>
        <p:nvPicPr>
          <p:cNvPr id="55" name="Grafik 54" descr="Häkchen mit einfarbiger Füllung">
            <a:extLst>
              <a:ext uri="{FF2B5EF4-FFF2-40B4-BE49-F238E27FC236}">
                <a16:creationId xmlns:a16="http://schemas.microsoft.com/office/drawing/2014/main" id="{D4152A5E-E656-90C4-18CF-FCFBFD7C3AD9}"/>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562645" y="4962462"/>
            <a:ext cx="577166" cy="577166"/>
          </a:xfrm>
          <a:prstGeom prst="rect">
            <a:avLst/>
          </a:prstGeom>
        </p:spPr>
      </p:pic>
      <p:pic>
        <p:nvPicPr>
          <p:cNvPr id="56" name="Grafik 55" descr="Häkchen mit einfarbiger Füllung">
            <a:extLst>
              <a:ext uri="{FF2B5EF4-FFF2-40B4-BE49-F238E27FC236}">
                <a16:creationId xmlns:a16="http://schemas.microsoft.com/office/drawing/2014/main" id="{BDE94045-3673-2DDB-E6B3-54AFD17C8A48}"/>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497035" y="3394467"/>
            <a:ext cx="1253398" cy="1253398"/>
          </a:xfrm>
          <a:prstGeom prst="rect">
            <a:avLst/>
          </a:prstGeom>
        </p:spPr>
      </p:pic>
      <p:pic>
        <p:nvPicPr>
          <p:cNvPr id="57" name="Grafik 56" descr="Häkchen mit einfarbiger Füllung">
            <a:extLst>
              <a:ext uri="{FF2B5EF4-FFF2-40B4-BE49-F238E27FC236}">
                <a16:creationId xmlns:a16="http://schemas.microsoft.com/office/drawing/2014/main" id="{F100483A-C891-C842-72AB-5E3DB9927A4B}"/>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519187" y="2425574"/>
            <a:ext cx="577166" cy="577166"/>
          </a:xfrm>
          <a:prstGeom prst="rect">
            <a:avLst/>
          </a:prstGeom>
        </p:spPr>
      </p:pic>
      <p:pic>
        <p:nvPicPr>
          <p:cNvPr id="58" name="Grafik 57" descr="Häkchen mit einfarbiger Füllung">
            <a:extLst>
              <a:ext uri="{FF2B5EF4-FFF2-40B4-BE49-F238E27FC236}">
                <a16:creationId xmlns:a16="http://schemas.microsoft.com/office/drawing/2014/main" id="{45108A63-4DD6-F1BF-E17B-BBBF92397F24}"/>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947055" y="693993"/>
            <a:ext cx="577166" cy="577166"/>
          </a:xfrm>
          <a:prstGeom prst="rect">
            <a:avLst/>
          </a:prstGeom>
        </p:spPr>
      </p:pic>
      <p:pic>
        <p:nvPicPr>
          <p:cNvPr id="59" name="Grafik 58" descr="Häkchen mit einfarbiger Füllung">
            <a:extLst>
              <a:ext uri="{FF2B5EF4-FFF2-40B4-BE49-F238E27FC236}">
                <a16:creationId xmlns:a16="http://schemas.microsoft.com/office/drawing/2014/main" id="{46D71F83-8B79-105E-015D-A7A008BC1C70}"/>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972596" y="679248"/>
            <a:ext cx="577166" cy="577166"/>
          </a:xfrm>
          <a:prstGeom prst="rect">
            <a:avLst/>
          </a:prstGeom>
        </p:spPr>
      </p:pic>
      <p:pic>
        <p:nvPicPr>
          <p:cNvPr id="60" name="Grafik 59" descr="Häkchen mit einfarbiger Füllung">
            <a:extLst>
              <a:ext uri="{FF2B5EF4-FFF2-40B4-BE49-F238E27FC236}">
                <a16:creationId xmlns:a16="http://schemas.microsoft.com/office/drawing/2014/main" id="{45D188E2-5FA0-F665-E85C-5AD96D97D997}"/>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917325" y="-96096"/>
            <a:ext cx="577166" cy="577166"/>
          </a:xfrm>
          <a:prstGeom prst="rect">
            <a:avLst/>
          </a:prstGeom>
        </p:spPr>
      </p:pic>
    </p:spTree>
    <p:extLst>
      <p:ext uri="{BB962C8B-B14F-4D97-AF65-F5344CB8AC3E}">
        <p14:creationId xmlns:p14="http://schemas.microsoft.com/office/powerpoint/2010/main" val="12840992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le 4">
            <a:extLst>
              <a:ext uri="{FF2B5EF4-FFF2-40B4-BE49-F238E27FC236}">
                <a16:creationId xmlns:a16="http://schemas.microsoft.com/office/drawing/2014/main" id="{65D4F47C-2AEF-DC14-555B-A85F2CE094E8}"/>
              </a:ext>
            </a:extLst>
          </p:cNvPr>
          <p:cNvGraphicFramePr>
            <a:graphicFrameLocks noGrp="1"/>
          </p:cNvGraphicFramePr>
          <p:nvPr>
            <p:extLst>
              <p:ext uri="{D42A27DB-BD31-4B8C-83A1-F6EECF244321}">
                <p14:modId xmlns:p14="http://schemas.microsoft.com/office/powerpoint/2010/main" val="891552258"/>
              </p:ext>
            </p:extLst>
          </p:nvPr>
        </p:nvGraphicFramePr>
        <p:xfrm>
          <a:off x="1889760" y="894080"/>
          <a:ext cx="5354320" cy="3279775"/>
        </p:xfrm>
        <a:graphic>
          <a:graphicData uri="http://schemas.openxmlformats.org/drawingml/2006/table">
            <a:tbl>
              <a:tblPr firstRow="1" firstCol="1" bandRow="1">
                <a:tableStyleId>{0505E3EF-67EA-436B-97B2-0124C06EBD24}</a:tableStyleId>
              </a:tblPr>
              <a:tblGrid>
                <a:gridCol w="1534160">
                  <a:extLst>
                    <a:ext uri="{9D8B030D-6E8A-4147-A177-3AD203B41FA5}">
                      <a16:colId xmlns:a16="http://schemas.microsoft.com/office/drawing/2014/main" val="165236384"/>
                    </a:ext>
                  </a:extLst>
                </a:gridCol>
                <a:gridCol w="1143000">
                  <a:extLst>
                    <a:ext uri="{9D8B030D-6E8A-4147-A177-3AD203B41FA5}">
                      <a16:colId xmlns:a16="http://schemas.microsoft.com/office/drawing/2014/main" val="757273108"/>
                    </a:ext>
                  </a:extLst>
                </a:gridCol>
                <a:gridCol w="1338580">
                  <a:extLst>
                    <a:ext uri="{9D8B030D-6E8A-4147-A177-3AD203B41FA5}">
                      <a16:colId xmlns:a16="http://schemas.microsoft.com/office/drawing/2014/main" val="2630518519"/>
                    </a:ext>
                  </a:extLst>
                </a:gridCol>
                <a:gridCol w="1338580">
                  <a:extLst>
                    <a:ext uri="{9D8B030D-6E8A-4147-A177-3AD203B41FA5}">
                      <a16:colId xmlns:a16="http://schemas.microsoft.com/office/drawing/2014/main" val="2804499025"/>
                    </a:ext>
                  </a:extLst>
                </a:gridCol>
              </a:tblGrid>
              <a:tr h="436880">
                <a:tc>
                  <a:txBody>
                    <a:bodyPr/>
                    <a:lstStyle/>
                    <a:p>
                      <a:r>
                        <a:rPr lang="de-DE" dirty="0">
                          <a:solidFill>
                            <a:schemeClr val="tx1">
                              <a:lumMod val="85000"/>
                              <a:lumOff val="15000"/>
                            </a:schemeClr>
                          </a:solidFill>
                        </a:rPr>
                        <a:t>Wahlergebnis</a:t>
                      </a:r>
                    </a:p>
                  </a:txBody>
                  <a:tcPr anchor="ctr">
                    <a:lnL w="12700" cap="flat" cmpd="sng" algn="ctr">
                      <a:solidFill>
                        <a:schemeClr val="tx1">
                          <a:lumMod val="95000"/>
                          <a:lumOff val="5000"/>
                        </a:schemeClr>
                      </a:solidFill>
                      <a:prstDash val="solid"/>
                      <a:round/>
                      <a:headEnd type="none" w="med" len="med"/>
                      <a:tailEnd type="none" w="med" len="med"/>
                    </a:lnL>
                    <a:lnR w="12700" cmpd="sng">
                      <a:noFill/>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de-DE" sz="2400" dirty="0">
                          <a:solidFill>
                            <a:schemeClr val="bg1"/>
                          </a:solidFill>
                        </a:rPr>
                        <a:t>74</a:t>
                      </a:r>
                    </a:p>
                  </a:txBody>
                  <a:tcPr>
                    <a:lnL w="12700" cmpd="sng">
                      <a:noFill/>
                    </a:lnL>
                    <a:lnR w="12700" cmpd="sng">
                      <a:noFill/>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r>
                        <a:rPr lang="de-DE" sz="2400" dirty="0">
                          <a:solidFill>
                            <a:schemeClr val="bg1"/>
                          </a:solidFill>
                        </a:rPr>
                        <a:t>40</a:t>
                      </a:r>
                    </a:p>
                  </a:txBody>
                  <a:tcPr>
                    <a:lnL w="12700" cmpd="sng">
                      <a:noFill/>
                    </a:lnL>
                    <a:lnR w="12700" cmpd="sng">
                      <a:noFill/>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algn="ctr"/>
                      <a:r>
                        <a:rPr lang="de-DE" sz="2400" dirty="0">
                          <a:solidFill>
                            <a:schemeClr val="bg1"/>
                          </a:solidFill>
                        </a:rPr>
                        <a:t>6</a:t>
                      </a:r>
                    </a:p>
                  </a:txBody>
                  <a:tcPr>
                    <a:lnL w="12700" cmpd="sng">
                      <a:noFill/>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157480115"/>
                  </a:ext>
                </a:extLst>
              </a:tr>
              <a:tr h="403225">
                <a:tc>
                  <a:txBody>
                    <a:bodyPr/>
                    <a:lstStyle/>
                    <a:p>
                      <a:pPr marL="0" algn="l" defTabSz="914400" rtl="0" eaLnBrk="1" latinLnBrk="0" hangingPunct="1"/>
                      <a:r>
                        <a:rPr lang="de-DE" sz="1800" b="0" kern="1200" dirty="0">
                          <a:solidFill>
                            <a:schemeClr val="tx1">
                              <a:lumMod val="85000"/>
                              <a:lumOff val="15000"/>
                            </a:schemeClr>
                          </a:solidFill>
                          <a:latin typeface="+mn-lt"/>
                          <a:ea typeface="+mn-ea"/>
                          <a:cs typeface="+mn-cs"/>
                        </a:rPr>
                        <a:t>Teiler:</a:t>
                      </a:r>
                      <a:r>
                        <a:rPr lang="de-DE" sz="1800" b="1" kern="1200" dirty="0">
                          <a:solidFill>
                            <a:schemeClr val="tx1">
                              <a:lumMod val="85000"/>
                              <a:lumOff val="15000"/>
                            </a:schemeClr>
                          </a:solidFill>
                          <a:latin typeface="+mn-lt"/>
                          <a:ea typeface="+mn-ea"/>
                          <a:cs typeface="+mn-cs"/>
                        </a:rPr>
                        <a:t> 1</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74</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de-DE" sz="1800" b="0" i="0" u="none" strike="noStrike">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40</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6</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2969617481"/>
                  </a:ext>
                </a:extLst>
              </a:tr>
              <a:tr h="403225">
                <a:tc>
                  <a:txBody>
                    <a:bodyPr/>
                    <a:lstStyle/>
                    <a:p>
                      <a:pPr marL="0" algn="l" defTabSz="914400" rtl="0" eaLnBrk="1" latinLnBrk="0" hangingPunct="1"/>
                      <a:r>
                        <a:rPr lang="de-DE" sz="1800" b="0" kern="1200" dirty="0">
                          <a:solidFill>
                            <a:schemeClr val="tx1">
                              <a:lumMod val="85000"/>
                              <a:lumOff val="15000"/>
                            </a:schemeClr>
                          </a:solidFill>
                          <a:latin typeface="+mn-lt"/>
                          <a:ea typeface="+mn-ea"/>
                          <a:cs typeface="+mn-cs"/>
                        </a:rPr>
                        <a:t>Teiler:</a:t>
                      </a:r>
                      <a:r>
                        <a:rPr lang="de-DE" sz="1800" b="1" kern="1200" dirty="0">
                          <a:solidFill>
                            <a:schemeClr val="tx1">
                              <a:lumMod val="85000"/>
                              <a:lumOff val="15000"/>
                            </a:schemeClr>
                          </a:solidFill>
                          <a:latin typeface="+mn-lt"/>
                          <a:ea typeface="+mn-ea"/>
                          <a:cs typeface="+mn-cs"/>
                        </a:rPr>
                        <a:t> 2</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37</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20</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3</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852952321"/>
                  </a:ext>
                </a:extLst>
              </a:tr>
              <a:tr h="403225">
                <a:tc>
                  <a:txBody>
                    <a:bodyPr/>
                    <a:lstStyle/>
                    <a:p>
                      <a:pPr marL="0" algn="l" defTabSz="914400" rtl="0" eaLnBrk="1" latinLnBrk="0" hangingPunct="1"/>
                      <a:r>
                        <a:rPr lang="de-DE" sz="1800" b="0" kern="1200" dirty="0">
                          <a:solidFill>
                            <a:schemeClr val="tx1">
                              <a:lumMod val="85000"/>
                              <a:lumOff val="15000"/>
                            </a:schemeClr>
                          </a:solidFill>
                          <a:latin typeface="+mn-lt"/>
                          <a:ea typeface="+mn-ea"/>
                          <a:cs typeface="+mn-cs"/>
                        </a:rPr>
                        <a:t>Teiler:</a:t>
                      </a:r>
                      <a:r>
                        <a:rPr lang="de-DE" sz="1800" b="1" kern="1200" dirty="0">
                          <a:solidFill>
                            <a:schemeClr val="tx1">
                              <a:lumMod val="85000"/>
                              <a:lumOff val="15000"/>
                            </a:schemeClr>
                          </a:solidFill>
                          <a:latin typeface="+mn-lt"/>
                          <a:ea typeface="+mn-ea"/>
                          <a:cs typeface="+mn-cs"/>
                        </a:rPr>
                        <a:t> 3</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24.67</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13.33</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2</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87273936"/>
                  </a:ext>
                </a:extLst>
              </a:tr>
              <a:tr h="403225">
                <a:tc>
                  <a:txBody>
                    <a:bodyPr/>
                    <a:lstStyle/>
                    <a:p>
                      <a:pPr marL="0" algn="l" defTabSz="914400" rtl="0" eaLnBrk="1" latinLnBrk="0" hangingPunct="1"/>
                      <a:r>
                        <a:rPr lang="de-DE" sz="1800" b="0" kern="1200" dirty="0">
                          <a:solidFill>
                            <a:schemeClr val="tx1">
                              <a:lumMod val="85000"/>
                              <a:lumOff val="15000"/>
                            </a:schemeClr>
                          </a:solidFill>
                          <a:latin typeface="+mn-lt"/>
                          <a:ea typeface="+mn-ea"/>
                          <a:cs typeface="+mn-cs"/>
                        </a:rPr>
                        <a:t>Teiler:</a:t>
                      </a:r>
                      <a:r>
                        <a:rPr lang="de-DE" sz="1800" b="1" kern="1200" dirty="0">
                          <a:solidFill>
                            <a:schemeClr val="tx1">
                              <a:lumMod val="85000"/>
                              <a:lumOff val="15000"/>
                            </a:schemeClr>
                          </a:solidFill>
                          <a:latin typeface="+mn-lt"/>
                          <a:ea typeface="+mn-ea"/>
                          <a:cs typeface="+mn-cs"/>
                        </a:rPr>
                        <a:t> 4</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18.5</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10</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1.5</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603571528"/>
                  </a:ext>
                </a:extLst>
              </a:tr>
              <a:tr h="403225">
                <a:tc>
                  <a:txBody>
                    <a:bodyPr/>
                    <a:lstStyle/>
                    <a:p>
                      <a:pPr marL="0" algn="l" defTabSz="914400" rtl="0" eaLnBrk="1" latinLnBrk="0" hangingPunct="1"/>
                      <a:r>
                        <a:rPr lang="de-DE" sz="1800" b="0" kern="1200" dirty="0">
                          <a:solidFill>
                            <a:schemeClr val="tx1">
                              <a:lumMod val="85000"/>
                              <a:lumOff val="15000"/>
                            </a:schemeClr>
                          </a:solidFill>
                          <a:latin typeface="+mn-lt"/>
                          <a:ea typeface="+mn-ea"/>
                          <a:cs typeface="+mn-cs"/>
                        </a:rPr>
                        <a:t>Teiler:</a:t>
                      </a:r>
                      <a:r>
                        <a:rPr lang="de-DE" sz="1800" b="1" kern="1200" dirty="0">
                          <a:solidFill>
                            <a:schemeClr val="tx1">
                              <a:lumMod val="85000"/>
                              <a:lumOff val="15000"/>
                            </a:schemeClr>
                          </a:solidFill>
                          <a:latin typeface="+mn-lt"/>
                          <a:ea typeface="+mn-ea"/>
                          <a:cs typeface="+mn-cs"/>
                        </a:rPr>
                        <a:t> 5</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de-DE" sz="1800" b="0" i="0" u="none" strike="noStrike">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14.8</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8</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1.2</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262747139"/>
                  </a:ext>
                </a:extLst>
              </a:tr>
              <a:tr h="403225">
                <a:tc>
                  <a:txBody>
                    <a:bodyPr/>
                    <a:lstStyle/>
                    <a:p>
                      <a:pPr marL="0" algn="l" defTabSz="914400" rtl="0" eaLnBrk="1" latinLnBrk="0" hangingPunct="1"/>
                      <a:r>
                        <a:rPr lang="de-DE" sz="1800" b="0" kern="1200" dirty="0">
                          <a:solidFill>
                            <a:schemeClr val="tx1">
                              <a:lumMod val="85000"/>
                              <a:lumOff val="15000"/>
                            </a:schemeClr>
                          </a:solidFill>
                          <a:latin typeface="+mn-lt"/>
                          <a:ea typeface="+mn-ea"/>
                          <a:cs typeface="+mn-cs"/>
                        </a:rPr>
                        <a:t>Teiler:</a:t>
                      </a:r>
                      <a:r>
                        <a:rPr lang="de-DE" sz="1800" b="1" kern="1200" dirty="0">
                          <a:solidFill>
                            <a:schemeClr val="tx1">
                              <a:lumMod val="85000"/>
                              <a:lumOff val="15000"/>
                            </a:schemeClr>
                          </a:solidFill>
                          <a:latin typeface="+mn-lt"/>
                          <a:ea typeface="+mn-ea"/>
                          <a:cs typeface="+mn-cs"/>
                        </a:rPr>
                        <a:t> 6</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12.33</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6.67</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450054135"/>
                  </a:ext>
                </a:extLst>
              </a:tr>
              <a:tr h="403225">
                <a:tc>
                  <a:txBody>
                    <a:bodyPr/>
                    <a:lstStyle/>
                    <a:p>
                      <a:pPr marL="0" algn="l" defTabSz="914400" rtl="0" eaLnBrk="1" latinLnBrk="0" hangingPunct="1"/>
                      <a:r>
                        <a:rPr lang="de-DE" sz="1800" b="0" kern="1200" dirty="0">
                          <a:solidFill>
                            <a:schemeClr val="tx1">
                              <a:lumMod val="85000"/>
                              <a:lumOff val="15000"/>
                            </a:schemeClr>
                          </a:solidFill>
                          <a:latin typeface="+mn-lt"/>
                          <a:ea typeface="+mn-ea"/>
                          <a:cs typeface="+mn-cs"/>
                        </a:rPr>
                        <a:t>Teiler:</a:t>
                      </a:r>
                      <a:r>
                        <a:rPr lang="de-DE" sz="1800" b="1" kern="1200" dirty="0">
                          <a:solidFill>
                            <a:schemeClr val="tx1">
                              <a:lumMod val="85000"/>
                              <a:lumOff val="15000"/>
                            </a:schemeClr>
                          </a:solidFill>
                          <a:latin typeface="+mn-lt"/>
                          <a:ea typeface="+mn-ea"/>
                          <a:cs typeface="+mn-cs"/>
                        </a:rPr>
                        <a:t> 7</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10.57</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5.71</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0.86</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2424594642"/>
                  </a:ext>
                </a:extLst>
              </a:tr>
            </a:tbl>
          </a:graphicData>
        </a:graphic>
      </p:graphicFrame>
      <p:sp>
        <p:nvSpPr>
          <p:cNvPr id="5" name="Textfeld 4">
            <a:extLst>
              <a:ext uri="{FF2B5EF4-FFF2-40B4-BE49-F238E27FC236}">
                <a16:creationId xmlns:a16="http://schemas.microsoft.com/office/drawing/2014/main" id="{8717E5E6-D92F-6764-5C2C-6207B9ADB650}"/>
              </a:ext>
            </a:extLst>
          </p:cNvPr>
          <p:cNvSpPr txBox="1"/>
          <p:nvPr/>
        </p:nvSpPr>
        <p:spPr>
          <a:xfrm>
            <a:off x="5862320" y="1666240"/>
            <a:ext cx="237566" cy="369332"/>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7125719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le 4">
            <a:extLst>
              <a:ext uri="{FF2B5EF4-FFF2-40B4-BE49-F238E27FC236}">
                <a16:creationId xmlns:a16="http://schemas.microsoft.com/office/drawing/2014/main" id="{65D4F47C-2AEF-DC14-555B-A85F2CE094E8}"/>
              </a:ext>
            </a:extLst>
          </p:cNvPr>
          <p:cNvGraphicFramePr>
            <a:graphicFrameLocks noGrp="1"/>
          </p:cNvGraphicFramePr>
          <p:nvPr>
            <p:extLst>
              <p:ext uri="{D42A27DB-BD31-4B8C-83A1-F6EECF244321}">
                <p14:modId xmlns:p14="http://schemas.microsoft.com/office/powerpoint/2010/main" val="3594722205"/>
              </p:ext>
            </p:extLst>
          </p:nvPr>
        </p:nvGraphicFramePr>
        <p:xfrm>
          <a:off x="1889760" y="894080"/>
          <a:ext cx="5354320" cy="3279775"/>
        </p:xfrm>
        <a:graphic>
          <a:graphicData uri="http://schemas.openxmlformats.org/drawingml/2006/table">
            <a:tbl>
              <a:tblPr firstRow="1" firstCol="1" bandRow="1">
                <a:tableStyleId>{0505E3EF-67EA-436B-97B2-0124C06EBD24}</a:tableStyleId>
              </a:tblPr>
              <a:tblGrid>
                <a:gridCol w="1534160">
                  <a:extLst>
                    <a:ext uri="{9D8B030D-6E8A-4147-A177-3AD203B41FA5}">
                      <a16:colId xmlns:a16="http://schemas.microsoft.com/office/drawing/2014/main" val="165236384"/>
                    </a:ext>
                  </a:extLst>
                </a:gridCol>
                <a:gridCol w="1143000">
                  <a:extLst>
                    <a:ext uri="{9D8B030D-6E8A-4147-A177-3AD203B41FA5}">
                      <a16:colId xmlns:a16="http://schemas.microsoft.com/office/drawing/2014/main" val="757273108"/>
                    </a:ext>
                  </a:extLst>
                </a:gridCol>
                <a:gridCol w="1338580">
                  <a:extLst>
                    <a:ext uri="{9D8B030D-6E8A-4147-A177-3AD203B41FA5}">
                      <a16:colId xmlns:a16="http://schemas.microsoft.com/office/drawing/2014/main" val="2630518519"/>
                    </a:ext>
                  </a:extLst>
                </a:gridCol>
                <a:gridCol w="1338580">
                  <a:extLst>
                    <a:ext uri="{9D8B030D-6E8A-4147-A177-3AD203B41FA5}">
                      <a16:colId xmlns:a16="http://schemas.microsoft.com/office/drawing/2014/main" val="2804499025"/>
                    </a:ext>
                  </a:extLst>
                </a:gridCol>
              </a:tblGrid>
              <a:tr h="436880">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Wahlergebnis</a:t>
                      </a:r>
                    </a:p>
                  </a:txBody>
                  <a:tcPr anchor="ctr">
                    <a:lnL w="28575" cap="flat" cmpd="sng" algn="ctr">
                      <a:solidFill>
                        <a:schemeClr val="accent2">
                          <a:lumMod val="75000"/>
                        </a:schemeClr>
                      </a:solidFill>
                      <a:prstDash val="solid"/>
                      <a:round/>
                      <a:headEnd type="none" w="med" len="med"/>
                      <a:tailEnd type="none" w="med" len="med"/>
                    </a:lnL>
                    <a:lnR w="12700" cmpd="sng">
                      <a:noFill/>
                    </a:lnR>
                    <a:lnT w="28575" cap="flat" cmpd="sng" algn="ctr">
                      <a:solidFill>
                        <a:schemeClr val="accent2">
                          <a:lumMod val="75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de-DE" sz="2400" dirty="0">
                          <a:solidFill>
                            <a:schemeClr val="tx1">
                              <a:lumMod val="85000"/>
                              <a:lumOff val="15000"/>
                            </a:schemeClr>
                          </a:solidFill>
                        </a:rPr>
                        <a:t>74</a:t>
                      </a:r>
                    </a:p>
                  </a:txBody>
                  <a:tcPr>
                    <a:lnL w="12700" cmpd="sng">
                      <a:noFill/>
                    </a:lnL>
                    <a:lnR w="12700" cmpd="sng">
                      <a:noFill/>
                    </a:lnR>
                    <a:lnT w="28575" cap="flat" cmpd="sng" algn="ctr">
                      <a:solidFill>
                        <a:schemeClr val="accent2">
                          <a:lumMod val="75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de-DE" sz="2400" dirty="0">
                          <a:solidFill>
                            <a:schemeClr val="tx1">
                              <a:lumMod val="85000"/>
                              <a:lumOff val="15000"/>
                            </a:schemeClr>
                          </a:solidFill>
                        </a:rPr>
                        <a:t>40</a:t>
                      </a:r>
                    </a:p>
                  </a:txBody>
                  <a:tcPr>
                    <a:lnL w="12700" cmpd="sng">
                      <a:noFill/>
                    </a:lnL>
                    <a:lnR w="12700" cmpd="sng">
                      <a:noFill/>
                    </a:lnR>
                    <a:lnT w="28575" cap="flat" cmpd="sng" algn="ctr">
                      <a:solidFill>
                        <a:schemeClr val="accent2">
                          <a:lumMod val="75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de-DE" sz="2400" dirty="0">
                          <a:solidFill>
                            <a:schemeClr val="tx1">
                              <a:lumMod val="85000"/>
                              <a:lumOff val="15000"/>
                            </a:schemeClr>
                          </a:solidFill>
                        </a:rPr>
                        <a:t>6</a:t>
                      </a:r>
                    </a:p>
                  </a:txBody>
                  <a:tcPr>
                    <a:lnL w="12700" cmpd="sng">
                      <a:noFill/>
                    </a:lnL>
                    <a:lnR w="28575" cap="flat" cmpd="sng" algn="ctr">
                      <a:solidFill>
                        <a:schemeClr val="accent2">
                          <a:lumMod val="75000"/>
                        </a:schemeClr>
                      </a:solidFill>
                      <a:prstDash val="solid"/>
                      <a:round/>
                      <a:headEnd type="none" w="med" len="med"/>
                      <a:tailEnd type="none" w="med" len="med"/>
                    </a:lnR>
                    <a:lnT w="28575" cap="flat" cmpd="sng" algn="ctr">
                      <a:solidFill>
                        <a:schemeClr val="accent2">
                          <a:lumMod val="75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3157480115"/>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1</a:t>
                      </a: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28575" cap="flat" cmpd="sng" algn="ctr">
                      <a:solidFill>
                        <a:schemeClr val="accent2">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74</a:t>
                      </a:r>
                    </a:p>
                  </a:txBody>
                  <a:tcPr marL="6350" marR="6350" marT="6350" marB="0" anchor="ctr">
                    <a:lnL w="28575" cap="flat" cmpd="sng" algn="ctr">
                      <a:solidFill>
                        <a:schemeClr val="accent2">
                          <a:lumMod val="75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28575" cap="flat" cmpd="sng" algn="ctr">
                      <a:solidFill>
                        <a:schemeClr val="accent2">
                          <a:lumMod val="75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40</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28575" cap="flat" cmpd="sng" algn="ctr">
                      <a:solidFill>
                        <a:schemeClr val="accent2">
                          <a:lumMod val="75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6</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28575" cap="flat" cmpd="sng" algn="ctr">
                      <a:solidFill>
                        <a:schemeClr val="accent2">
                          <a:lumMod val="75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69617481"/>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2</a:t>
                      </a: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37</a:t>
                      </a:r>
                    </a:p>
                  </a:txBody>
                  <a:tcPr marL="6350" marR="6350" marT="6350" marB="0" anchor="ctr">
                    <a:lnL w="28575" cap="flat" cmpd="sng" algn="ctr">
                      <a:solidFill>
                        <a:schemeClr val="accent2">
                          <a:lumMod val="75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20</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3</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52952321"/>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3</a:t>
                      </a: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24.67</a:t>
                      </a:r>
                    </a:p>
                  </a:txBody>
                  <a:tcPr marL="6350" marR="6350" marT="6350" marB="0" anchor="ctr">
                    <a:lnL w="28575" cap="flat" cmpd="sng" algn="ctr">
                      <a:solidFill>
                        <a:schemeClr val="accent2">
                          <a:lumMod val="75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13.33</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2</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7273936"/>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4</a:t>
                      </a: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18.5</a:t>
                      </a:r>
                    </a:p>
                  </a:txBody>
                  <a:tcPr marL="6350" marR="6350" marT="6350" marB="0" anchor="ctr">
                    <a:lnL w="28575" cap="flat" cmpd="sng" algn="ctr">
                      <a:solidFill>
                        <a:schemeClr val="accent2">
                          <a:lumMod val="75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10</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1.5</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03571528"/>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5</a:t>
                      </a: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14.8</a:t>
                      </a:r>
                    </a:p>
                  </a:txBody>
                  <a:tcPr marL="6350" marR="6350" marT="6350" marB="0" anchor="ctr">
                    <a:lnL w="28575" cap="flat" cmpd="sng" algn="ctr">
                      <a:solidFill>
                        <a:schemeClr val="accent2">
                          <a:lumMod val="75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8</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1.2</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2747139"/>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6</a:t>
                      </a: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12.33</a:t>
                      </a:r>
                    </a:p>
                  </a:txBody>
                  <a:tcPr marL="6350" marR="6350" marT="6350" marB="0" anchor="ctr">
                    <a:lnL w="28575" cap="flat" cmpd="sng" algn="ctr">
                      <a:solidFill>
                        <a:schemeClr val="accent2">
                          <a:lumMod val="75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6.67</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50054135"/>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7</a:t>
                      </a: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12700" cmpd="sng">
                      <a:noFill/>
                    </a:lnT>
                    <a:lnB w="285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10.57</a:t>
                      </a:r>
                    </a:p>
                  </a:txBody>
                  <a:tcPr marL="6350" marR="6350" marT="6350" marB="0" anchor="ctr">
                    <a:lnL w="28575" cap="flat" cmpd="sng" algn="ctr">
                      <a:solidFill>
                        <a:schemeClr val="accent2">
                          <a:lumMod val="75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5.71</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0.86</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24594642"/>
                  </a:ext>
                </a:extLst>
              </a:tr>
            </a:tbl>
          </a:graphicData>
        </a:graphic>
      </p:graphicFrame>
      <p:sp>
        <p:nvSpPr>
          <p:cNvPr id="2" name="Textfeld 1">
            <a:extLst>
              <a:ext uri="{FF2B5EF4-FFF2-40B4-BE49-F238E27FC236}">
                <a16:creationId xmlns:a16="http://schemas.microsoft.com/office/drawing/2014/main" id="{C23EA1EA-754E-23C5-364A-B177C4859498}"/>
              </a:ext>
            </a:extLst>
          </p:cNvPr>
          <p:cNvSpPr txBox="1"/>
          <p:nvPr/>
        </p:nvSpPr>
        <p:spPr>
          <a:xfrm>
            <a:off x="5862320" y="1666240"/>
            <a:ext cx="237566" cy="369332"/>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2231838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m 3"/>
          <p:cNvGraphicFramePr/>
          <p:nvPr>
            <p:extLst>
              <p:ext uri="{D42A27DB-BD31-4B8C-83A1-F6EECF244321}">
                <p14:modId xmlns:p14="http://schemas.microsoft.com/office/powerpoint/2010/main" val="3003202948"/>
              </p:ext>
            </p:extLst>
          </p:nvPr>
        </p:nvGraphicFramePr>
        <p:xfrm>
          <a:off x="2032000" y="791710"/>
          <a:ext cx="8128000" cy="5210079"/>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feld 4"/>
          <p:cNvSpPr txBox="1"/>
          <p:nvPr/>
        </p:nvSpPr>
        <p:spPr>
          <a:xfrm>
            <a:off x="5072610" y="2678073"/>
            <a:ext cx="4538750" cy="646331"/>
          </a:xfrm>
          <a:prstGeom prst="rect">
            <a:avLst/>
          </a:prstGeom>
          <a:noFill/>
        </p:spPr>
        <p:txBody>
          <a:bodyPr wrap="square" rtlCol="0">
            <a:spAutoFit/>
          </a:bodyPr>
          <a:lstStyle/>
          <a:p>
            <a:r>
              <a:rPr lang="de-DE" sz="3600" dirty="0">
                <a:latin typeface="Cambria Math" panose="02040503050406030204" pitchFamily="18" charset="0"/>
              </a:rPr>
              <a:t>5 Sitze</a:t>
            </a:r>
          </a:p>
        </p:txBody>
      </p:sp>
      <mc:AlternateContent xmlns:mc="http://schemas.openxmlformats.org/markup-compatibility/2006" xmlns:a14="http://schemas.microsoft.com/office/drawing/2010/main">
        <mc:Choice Requires="a14">
          <p:sp>
            <p:nvSpPr>
              <p:cNvPr id="2" name="Textfeld 1">
                <a:extLst>
                  <a:ext uri="{FF2B5EF4-FFF2-40B4-BE49-F238E27FC236}">
                    <a16:creationId xmlns:a16="http://schemas.microsoft.com/office/drawing/2014/main" id="{4A5EEB81-9343-A8A1-7DB7-76CAFC0266F7}"/>
                  </a:ext>
                </a:extLst>
              </p:cNvPr>
              <p:cNvSpPr txBox="1"/>
              <p:nvPr/>
            </p:nvSpPr>
            <p:spPr>
              <a:xfrm>
                <a:off x="4244570" y="791710"/>
                <a:ext cx="5366790" cy="738664"/>
              </a:xfrm>
              <a:prstGeom prst="rect">
                <a:avLst/>
              </a:prstGeom>
              <a:noFill/>
            </p:spPr>
            <p:txBody>
              <a:bodyPr wrap="square" lIns="0" tIns="0" rIns="0" bIns="0" rtlCol="0">
                <a:spAutoFit/>
              </a:bodyPr>
              <a:lstStyle/>
              <a:p>
                <a14:m>
                  <m:oMath xmlns:m="http://schemas.openxmlformats.org/officeDocument/2006/math">
                    <m:r>
                      <m:rPr>
                        <m:sty m:val="p"/>
                      </m:rPr>
                      <a:rPr lang="de-DE" sz="4800" i="0" smtClean="0">
                        <a:latin typeface="Cambria Math" panose="02040503050406030204" pitchFamily="18" charset="0"/>
                      </a:rPr>
                      <m:t>Σ</m:t>
                    </m:r>
                  </m:oMath>
                </a14:m>
                <a:r>
                  <a:rPr lang="de-DE" sz="4800" dirty="0"/>
                  <a:t>: </a:t>
                </a:r>
                <a14:m>
                  <m:oMath xmlns:m="http://schemas.openxmlformats.org/officeDocument/2006/math">
                    <m:r>
                      <a:rPr lang="de-DE" sz="3600">
                        <a:latin typeface="Cambria Math" panose="02040503050406030204" pitchFamily="18" charset="0"/>
                      </a:rPr>
                      <m:t>10.000 </m:t>
                    </m:r>
                    <m:r>
                      <m:rPr>
                        <m:sty m:val="p"/>
                      </m:rPr>
                      <a:rPr lang="de-DE" sz="3600">
                        <a:latin typeface="Cambria Math" panose="02040503050406030204" pitchFamily="18" charset="0"/>
                      </a:rPr>
                      <m:t>Stimmen</m:t>
                    </m:r>
                  </m:oMath>
                </a14:m>
                <a:endParaRPr lang="de-DE" sz="4800" dirty="0"/>
              </a:p>
            </p:txBody>
          </p:sp>
        </mc:Choice>
        <mc:Fallback xmlns="">
          <p:sp>
            <p:nvSpPr>
              <p:cNvPr id="2" name="Textfeld 1">
                <a:extLst>
                  <a:ext uri="{FF2B5EF4-FFF2-40B4-BE49-F238E27FC236}">
                    <a16:creationId xmlns:a16="http://schemas.microsoft.com/office/drawing/2014/main" id="{4A5EEB81-9343-A8A1-7DB7-76CAFC0266F7}"/>
                  </a:ext>
                </a:extLst>
              </p:cNvPr>
              <p:cNvSpPr txBox="1">
                <a:spLocks noRot="1" noChangeAspect="1" noMove="1" noResize="1" noEditPoints="1" noAdjustHandles="1" noChangeArrowheads="1" noChangeShapeType="1" noTextEdit="1"/>
              </p:cNvSpPr>
              <p:nvPr/>
            </p:nvSpPr>
            <p:spPr>
              <a:xfrm>
                <a:off x="4244570" y="791710"/>
                <a:ext cx="5366790" cy="738664"/>
              </a:xfrm>
              <a:prstGeom prst="rect">
                <a:avLst/>
              </a:prstGeom>
              <a:blipFill>
                <a:blip r:embed="rId3"/>
                <a:stretch>
                  <a:fillRect l="-568" t="-24793" b="-49587"/>
                </a:stretch>
              </a:blipFill>
            </p:spPr>
            <p:txBody>
              <a:bodyPr/>
              <a:lstStyle/>
              <a:p>
                <a:r>
                  <a:rPr lang="de-DE">
                    <a:noFill/>
                  </a:rPr>
                  <a:t> </a:t>
                </a:r>
              </a:p>
            </p:txBody>
          </p:sp>
        </mc:Fallback>
      </mc:AlternateContent>
      <p:sp>
        <p:nvSpPr>
          <p:cNvPr id="3" name="Pfeil: nach unten 2">
            <a:extLst>
              <a:ext uri="{FF2B5EF4-FFF2-40B4-BE49-F238E27FC236}">
                <a16:creationId xmlns:a16="http://schemas.microsoft.com/office/drawing/2014/main" id="{04772808-B5D6-D334-6875-9DB130AA9674}"/>
              </a:ext>
            </a:extLst>
          </p:cNvPr>
          <p:cNvSpPr/>
          <p:nvPr/>
        </p:nvSpPr>
        <p:spPr>
          <a:xfrm>
            <a:off x="5709920" y="1657061"/>
            <a:ext cx="457200" cy="894325"/>
          </a:xfrm>
          <a:prstGeom prst="downArrow">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feld 5">
            <a:extLst>
              <a:ext uri="{FF2B5EF4-FFF2-40B4-BE49-F238E27FC236}">
                <a16:creationId xmlns:a16="http://schemas.microsoft.com/office/drawing/2014/main" id="{67FED31C-231B-842B-2B7F-3F01FC77B5E4}"/>
              </a:ext>
            </a:extLst>
          </p:cNvPr>
          <p:cNvSpPr txBox="1"/>
          <p:nvPr/>
        </p:nvSpPr>
        <p:spPr>
          <a:xfrm>
            <a:off x="7866610" y="5095636"/>
            <a:ext cx="749070" cy="646331"/>
          </a:xfrm>
          <a:prstGeom prst="rect">
            <a:avLst/>
          </a:prstGeom>
          <a:noFill/>
        </p:spPr>
        <p:txBody>
          <a:bodyPr wrap="square" rtlCol="0">
            <a:spAutoFit/>
          </a:bodyPr>
          <a:lstStyle/>
          <a:p>
            <a:r>
              <a:rPr lang="de-DE" sz="3600" dirty="0">
                <a:latin typeface="Cambria Math" panose="02040503050406030204" pitchFamily="18" charset="0"/>
              </a:rPr>
              <a:t>…</a:t>
            </a:r>
          </a:p>
        </p:txBody>
      </p:sp>
    </p:spTree>
    <p:extLst>
      <p:ext uri="{BB962C8B-B14F-4D97-AF65-F5344CB8AC3E}">
        <p14:creationId xmlns:p14="http://schemas.microsoft.com/office/powerpoint/2010/main" val="24592122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m 3"/>
          <p:cNvGraphicFramePr/>
          <p:nvPr>
            <p:extLst>
              <p:ext uri="{D42A27DB-BD31-4B8C-83A1-F6EECF244321}">
                <p14:modId xmlns:p14="http://schemas.microsoft.com/office/powerpoint/2010/main" val="2483921711"/>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feld 1">
            <a:extLst>
              <a:ext uri="{FF2B5EF4-FFF2-40B4-BE49-F238E27FC236}">
                <a16:creationId xmlns:a16="http://schemas.microsoft.com/office/drawing/2014/main" id="{7362912E-DE7D-195D-EB03-ADBD1EB94F8D}"/>
              </a:ext>
            </a:extLst>
          </p:cNvPr>
          <p:cNvSpPr txBox="1"/>
          <p:nvPr/>
        </p:nvSpPr>
        <p:spPr>
          <a:xfrm>
            <a:off x="7294880" y="1056640"/>
            <a:ext cx="343364" cy="369332"/>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29303328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m 3"/>
          <p:cNvGraphicFramePr/>
          <p:nvPr>
            <p:extLst>
              <p:ext uri="{D42A27DB-BD31-4B8C-83A1-F6EECF244321}">
                <p14:modId xmlns:p14="http://schemas.microsoft.com/office/powerpoint/2010/main" val="4108551336"/>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feld 1">
            <a:extLst>
              <a:ext uri="{FF2B5EF4-FFF2-40B4-BE49-F238E27FC236}">
                <a16:creationId xmlns:a16="http://schemas.microsoft.com/office/drawing/2014/main" id="{11F596C7-0F76-B4D6-11AD-617F2FB5AD57}"/>
              </a:ext>
            </a:extLst>
          </p:cNvPr>
          <p:cNvSpPr txBox="1"/>
          <p:nvPr/>
        </p:nvSpPr>
        <p:spPr>
          <a:xfrm>
            <a:off x="7294880" y="1056640"/>
            <a:ext cx="343364" cy="369332"/>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27736100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m 3"/>
          <p:cNvGraphicFramePr/>
          <p:nvPr>
            <p:extLst>
              <p:ext uri="{D42A27DB-BD31-4B8C-83A1-F6EECF244321}">
                <p14:modId xmlns:p14="http://schemas.microsoft.com/office/powerpoint/2010/main" val="2220886271"/>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feld 1">
            <a:extLst>
              <a:ext uri="{FF2B5EF4-FFF2-40B4-BE49-F238E27FC236}">
                <a16:creationId xmlns:a16="http://schemas.microsoft.com/office/drawing/2014/main" id="{F7B17D80-1ED2-52BA-5E76-6F95576B7DA1}"/>
              </a:ext>
            </a:extLst>
          </p:cNvPr>
          <p:cNvSpPr txBox="1"/>
          <p:nvPr/>
        </p:nvSpPr>
        <p:spPr>
          <a:xfrm>
            <a:off x="7294880" y="1056640"/>
            <a:ext cx="343364" cy="369332"/>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1653778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a:extLst>
              <a:ext uri="{FF2B5EF4-FFF2-40B4-BE49-F238E27FC236}">
                <a16:creationId xmlns:a16="http://schemas.microsoft.com/office/drawing/2014/main" id="{397C0CB8-B313-85DA-0968-1346484B5A77}"/>
              </a:ext>
            </a:extLst>
          </p:cNvPr>
          <p:cNvSpPr txBox="1"/>
          <p:nvPr/>
        </p:nvSpPr>
        <p:spPr>
          <a:xfrm>
            <a:off x="604520" y="1956561"/>
            <a:ext cx="10982960" cy="3693319"/>
          </a:xfrm>
          <a:prstGeom prst="rect">
            <a:avLst/>
          </a:prstGeom>
          <a:noFill/>
        </p:spPr>
        <p:txBody>
          <a:bodyPr wrap="square" rtlCol="0">
            <a:spAutoFit/>
          </a:bodyPr>
          <a:lstStyle/>
          <a:p>
            <a:pPr algn="l">
              <a:lnSpc>
                <a:spcPct val="150000"/>
              </a:lnSpc>
            </a:pPr>
            <a:r>
              <a:rPr lang="de-DE" b="0" i="1" dirty="0">
                <a:solidFill>
                  <a:srgbClr val="000000"/>
                </a:solidFill>
                <a:effectLst/>
                <a:latin typeface="Georgia" panose="02040502050405020303" pitchFamily="18" charset="0"/>
              </a:rPr>
              <a:t>Mit einer Änderung des Wahlrechts will die Landtags-CSU eine Zersplitterung der Kommunal-Parlamente verhindern. „Arroganz der Macht“, „Trickserei“, schäumt die Opposition. </a:t>
            </a:r>
            <a:r>
              <a:rPr lang="de-DE" b="0" dirty="0">
                <a:solidFill>
                  <a:srgbClr val="000000"/>
                </a:solidFill>
                <a:effectLst/>
                <a:latin typeface="Georgia" panose="02040502050405020303" pitchFamily="18" charset="0"/>
              </a:rPr>
              <a:t>[…]</a:t>
            </a:r>
          </a:p>
          <a:p>
            <a:pPr algn="l">
              <a:lnSpc>
                <a:spcPct val="150000"/>
              </a:lnSpc>
            </a:pPr>
            <a:r>
              <a:rPr lang="de-DE" b="1" i="0" dirty="0">
                <a:solidFill>
                  <a:srgbClr val="000000"/>
                </a:solidFill>
                <a:effectLst/>
                <a:latin typeface="Georgia" panose="02040502050405020303" pitchFamily="18" charset="0"/>
              </a:rPr>
              <a:t>München</a:t>
            </a:r>
            <a:r>
              <a:rPr lang="de-DE" b="0" i="0" dirty="0">
                <a:solidFill>
                  <a:srgbClr val="000000"/>
                </a:solidFill>
                <a:effectLst/>
                <a:latin typeface="Georgia" panose="02040502050405020303" pitchFamily="18" charset="0"/>
              </a:rPr>
              <a:t> – Florian Herrmann will die Aufregung nicht einleuchten: </a:t>
            </a:r>
            <a:r>
              <a:rPr lang="de-DE" b="1" i="0" dirty="0">
                <a:solidFill>
                  <a:srgbClr val="000000"/>
                </a:solidFill>
                <a:effectLst/>
                <a:latin typeface="Georgia" panose="02040502050405020303" pitchFamily="18" charset="0"/>
              </a:rPr>
              <a:t>Es gehe „nicht um Politik, sondern um Mathematik</a:t>
            </a:r>
            <a:r>
              <a:rPr lang="de-DE" b="0" i="0" dirty="0">
                <a:solidFill>
                  <a:srgbClr val="000000"/>
                </a:solidFill>
                <a:effectLst/>
                <a:latin typeface="Georgia" panose="02040502050405020303" pitchFamily="18" charset="0"/>
              </a:rPr>
              <a:t>“, sagt der CSU-Innenpolitiker zu der Ankündigung, bei der Sitzverteilung künftig wieder nach </a:t>
            </a:r>
            <a:r>
              <a:rPr lang="de-DE" b="0" i="0" dirty="0" err="1">
                <a:solidFill>
                  <a:srgbClr val="000000"/>
                </a:solidFill>
                <a:effectLst/>
                <a:latin typeface="Georgia" panose="02040502050405020303" pitchFamily="18" charset="0"/>
              </a:rPr>
              <a:t>d’Hondt</a:t>
            </a:r>
            <a:r>
              <a:rPr lang="de-DE" b="0" i="0" dirty="0">
                <a:solidFill>
                  <a:srgbClr val="000000"/>
                </a:solidFill>
                <a:effectLst/>
                <a:latin typeface="Georgia" panose="02040502050405020303" pitchFamily="18" charset="0"/>
              </a:rPr>
              <a:t> statt nach Hare/Niemeyer vorzugehen. „Wir wollen, dass der </a:t>
            </a:r>
            <a:r>
              <a:rPr lang="de-DE" b="1" i="0" dirty="0">
                <a:solidFill>
                  <a:srgbClr val="000000"/>
                </a:solidFill>
                <a:effectLst/>
                <a:latin typeface="Georgia" panose="02040502050405020303" pitchFamily="18" charset="0"/>
              </a:rPr>
              <a:t>Wählerwille</a:t>
            </a:r>
            <a:r>
              <a:rPr lang="de-DE" b="0" i="0" dirty="0">
                <a:solidFill>
                  <a:srgbClr val="000000"/>
                </a:solidFill>
                <a:effectLst/>
                <a:latin typeface="Georgia" panose="02040502050405020303" pitchFamily="18" charset="0"/>
              </a:rPr>
              <a:t> wieder gerecht abgebildet ist“, fügt er an. Es gehe darum, </a:t>
            </a:r>
            <a:r>
              <a:rPr lang="de-DE" b="1" i="0" dirty="0">
                <a:solidFill>
                  <a:srgbClr val="000000"/>
                </a:solidFill>
                <a:effectLst/>
                <a:latin typeface="Georgia" panose="02040502050405020303" pitchFamily="18" charset="0"/>
              </a:rPr>
              <a:t>„Einzelkämpfer“ </a:t>
            </a:r>
            <a:r>
              <a:rPr lang="de-DE" b="0" i="0" dirty="0">
                <a:solidFill>
                  <a:srgbClr val="000000"/>
                </a:solidFill>
                <a:effectLst/>
                <a:latin typeface="Georgia" panose="02040502050405020303" pitchFamily="18" charset="0"/>
              </a:rPr>
              <a:t>in Gemeinde- und Stadträten sowie in den Bezirkstagen zu </a:t>
            </a:r>
            <a:r>
              <a:rPr lang="de-DE" b="1" i="0" dirty="0">
                <a:solidFill>
                  <a:srgbClr val="000000"/>
                </a:solidFill>
                <a:effectLst/>
                <a:latin typeface="Georgia" panose="02040502050405020303" pitchFamily="18" charset="0"/>
              </a:rPr>
              <a:t>verhindern</a:t>
            </a:r>
            <a:r>
              <a:rPr lang="de-DE" b="0" i="0" dirty="0">
                <a:solidFill>
                  <a:srgbClr val="000000"/>
                </a:solidFill>
                <a:effectLst/>
                <a:latin typeface="Georgia" panose="02040502050405020303" pitchFamily="18" charset="0"/>
              </a:rPr>
              <a:t>. Sie erschwerten die kommunale Sacharbeit und die Mehrheitsfindung.</a:t>
            </a:r>
          </a:p>
          <a:p>
            <a:endParaRPr lang="de-DE" dirty="0"/>
          </a:p>
        </p:txBody>
      </p:sp>
      <p:sp>
        <p:nvSpPr>
          <p:cNvPr id="9" name="Textfeld 8">
            <a:extLst>
              <a:ext uri="{FF2B5EF4-FFF2-40B4-BE49-F238E27FC236}">
                <a16:creationId xmlns:a16="http://schemas.microsoft.com/office/drawing/2014/main" id="{61FB9604-A432-E8AE-B5FE-3BDC8D87E8DD}"/>
              </a:ext>
            </a:extLst>
          </p:cNvPr>
          <p:cNvSpPr txBox="1"/>
          <p:nvPr/>
        </p:nvSpPr>
        <p:spPr>
          <a:xfrm rot="184204">
            <a:off x="499463" y="897629"/>
            <a:ext cx="11485132" cy="523220"/>
          </a:xfrm>
          <a:prstGeom prst="rect">
            <a:avLst/>
          </a:prstGeom>
          <a:solidFill>
            <a:schemeClr val="bg1">
              <a:lumMod val="95000"/>
            </a:schemeClr>
          </a:solidFill>
          <a:ln>
            <a:solidFill>
              <a:schemeClr val="bg1">
                <a:lumMod val="5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rtlCol="0">
            <a:spAutoFit/>
          </a:bodyPr>
          <a:lstStyle/>
          <a:p>
            <a:r>
              <a:rPr lang="de-DE" sz="2400" i="0" dirty="0">
                <a:ln w="0"/>
                <a:solidFill>
                  <a:schemeClr val="tx1"/>
                </a:solidFill>
                <a:effectLst>
                  <a:outerShdw blurRad="38100" dist="19050" dir="2700000" algn="tl" rotWithShape="0">
                    <a:schemeClr val="dk1">
                      <a:alpha val="40000"/>
                    </a:schemeClr>
                  </a:outerShdw>
                </a:effectLst>
                <a:latin typeface="Verdana" panose="020B0604030504040204" pitchFamily="34" charset="0"/>
              </a:rPr>
              <a:t>CSU will sich mit geänderter </a:t>
            </a:r>
            <a:r>
              <a:rPr lang="de-DE" sz="2800" i="0" dirty="0">
                <a:ln w="0"/>
                <a:solidFill>
                  <a:schemeClr val="tx1"/>
                </a:solidFill>
                <a:effectLst>
                  <a:outerShdw blurRad="38100" dist="19050" dir="2700000" algn="tl" rotWithShape="0">
                    <a:schemeClr val="dk1">
                      <a:alpha val="40000"/>
                    </a:schemeClr>
                  </a:outerShdw>
                </a:effectLst>
                <a:latin typeface="Verdana" panose="020B0604030504040204" pitchFamily="34" charset="0"/>
              </a:rPr>
              <a:t>Auszählmethode</a:t>
            </a:r>
            <a:r>
              <a:rPr lang="de-DE" sz="2400" i="0" dirty="0">
                <a:ln w="0"/>
                <a:solidFill>
                  <a:schemeClr val="tx1"/>
                </a:solidFill>
                <a:effectLst>
                  <a:outerShdw blurRad="38100" dist="19050" dir="2700000" algn="tl" rotWithShape="0">
                    <a:schemeClr val="dk1">
                      <a:alpha val="40000"/>
                    </a:schemeClr>
                  </a:outerShdw>
                </a:effectLst>
                <a:latin typeface="Verdana" panose="020B0604030504040204" pitchFamily="34" charset="0"/>
              </a:rPr>
              <a:t> bei Wahlen begünstigen</a:t>
            </a:r>
            <a:endParaRPr lang="de-DE" sz="2400" dirty="0">
              <a:ln w="0"/>
              <a:solidFill>
                <a:schemeClr val="tx1"/>
              </a:solidFill>
              <a:effectLst>
                <a:outerShdw blurRad="38100" dist="19050" dir="2700000" algn="tl" rotWithShape="0">
                  <a:schemeClr val="dk1">
                    <a:alpha val="40000"/>
                  </a:schemeClr>
                </a:outerShdw>
              </a:effectLst>
            </a:endParaRPr>
          </a:p>
        </p:txBody>
      </p:sp>
      <p:sp>
        <p:nvSpPr>
          <p:cNvPr id="2" name="Textfeld 1">
            <a:extLst>
              <a:ext uri="{FF2B5EF4-FFF2-40B4-BE49-F238E27FC236}">
                <a16:creationId xmlns:a16="http://schemas.microsoft.com/office/drawing/2014/main" id="{6DEABD4A-BB92-29FC-EE74-7B74E2AF4B0E}"/>
              </a:ext>
            </a:extLst>
          </p:cNvPr>
          <p:cNvSpPr txBox="1"/>
          <p:nvPr/>
        </p:nvSpPr>
        <p:spPr>
          <a:xfrm>
            <a:off x="8046720" y="5878413"/>
            <a:ext cx="3943644" cy="646331"/>
          </a:xfrm>
          <a:prstGeom prst="rect">
            <a:avLst/>
          </a:prstGeom>
          <a:noFill/>
        </p:spPr>
        <p:txBody>
          <a:bodyPr wrap="none" rtlCol="0">
            <a:spAutoFit/>
          </a:bodyPr>
          <a:lstStyle/>
          <a:p>
            <a:r>
              <a:rPr lang="de-DE" dirty="0">
                <a:hlinkClick r:id="rId2"/>
              </a:rPr>
              <a:t>Bayerische Staatszeitung </a:t>
            </a:r>
            <a:r>
              <a:rPr lang="de-DE" dirty="0"/>
              <a:t>am 13.03.2017</a:t>
            </a:r>
            <a:br>
              <a:rPr lang="de-DE" dirty="0"/>
            </a:br>
            <a:r>
              <a:rPr lang="de-DE" dirty="0">
                <a:hlinkClick r:id="rId3"/>
              </a:rPr>
              <a:t>Merkur.de </a:t>
            </a:r>
            <a:r>
              <a:rPr lang="de-DE" dirty="0"/>
              <a:t>am 13.03.2017</a:t>
            </a:r>
          </a:p>
        </p:txBody>
      </p:sp>
      <p:sp>
        <p:nvSpPr>
          <p:cNvPr id="10" name="Rechteck 9">
            <a:extLst>
              <a:ext uri="{FF2B5EF4-FFF2-40B4-BE49-F238E27FC236}">
                <a16:creationId xmlns:a16="http://schemas.microsoft.com/office/drawing/2014/main" id="{FE52420B-6743-AEAE-9317-C3D96AE69FBC}"/>
              </a:ext>
            </a:extLst>
          </p:cNvPr>
          <p:cNvSpPr/>
          <p:nvPr/>
        </p:nvSpPr>
        <p:spPr>
          <a:xfrm>
            <a:off x="690880" y="5802280"/>
            <a:ext cx="4145280" cy="646331"/>
          </a:xfrm>
          <a:prstGeom prst="rect">
            <a:avLst/>
          </a:prstGeom>
          <a:solidFill>
            <a:schemeClr val="accent1">
              <a:lumMod val="40000"/>
              <a:lumOff val="60000"/>
            </a:schemeClr>
          </a:solidFill>
          <a:ln>
            <a:solidFill>
              <a:schemeClr val="accent1">
                <a:lumMod val="75000"/>
              </a:schemeClr>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b="1" dirty="0">
                <a:solidFill>
                  <a:schemeClr val="tx1">
                    <a:lumMod val="65000"/>
                    <a:lumOff val="35000"/>
                  </a:schemeClr>
                </a:solidFill>
              </a:rPr>
              <a:t>Niemeyer → </a:t>
            </a:r>
            <a:r>
              <a:rPr lang="de-DE" sz="2400" b="1" dirty="0" err="1">
                <a:solidFill>
                  <a:schemeClr val="tx1">
                    <a:lumMod val="65000"/>
                    <a:lumOff val="35000"/>
                  </a:schemeClr>
                </a:solidFill>
              </a:rPr>
              <a:t>d‘Hondt</a:t>
            </a:r>
            <a:endParaRPr lang="de-DE" sz="2400" b="1" dirty="0">
              <a:solidFill>
                <a:schemeClr val="tx1">
                  <a:lumMod val="65000"/>
                  <a:lumOff val="35000"/>
                </a:schemeClr>
              </a:solidFill>
            </a:endParaRPr>
          </a:p>
        </p:txBody>
      </p:sp>
    </p:spTree>
    <p:extLst>
      <p:ext uri="{BB962C8B-B14F-4D97-AF65-F5344CB8AC3E}">
        <p14:creationId xmlns:p14="http://schemas.microsoft.com/office/powerpoint/2010/main" val="5224991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52717101-6C48-F5C1-F976-2F24134DCF29}"/>
              </a:ext>
            </a:extLst>
          </p:cNvPr>
          <p:cNvSpPr txBox="1"/>
          <p:nvPr/>
        </p:nvSpPr>
        <p:spPr>
          <a:xfrm rot="21333080">
            <a:off x="127987" y="730130"/>
            <a:ext cx="11936024" cy="461665"/>
          </a:xfrm>
          <a:prstGeom prst="rect">
            <a:avLst/>
          </a:prstGeom>
          <a:solidFill>
            <a:schemeClr val="bg1">
              <a:lumMod val="95000"/>
            </a:schemeClr>
          </a:solidFill>
          <a:ln>
            <a:solidFill>
              <a:schemeClr val="bg1">
                <a:lumMod val="5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rtlCol="0">
            <a:spAutoFit/>
          </a:bodyPr>
          <a:lstStyle>
            <a:defPPr>
              <a:defRPr lang="de-DE"/>
            </a:defPPr>
            <a:lvl1pPr>
              <a:defRPr sz="2400" i="0">
                <a:ln w="0"/>
                <a:effectLst>
                  <a:outerShdw blurRad="38100" dist="19050" dir="2700000" algn="tl" rotWithShape="0">
                    <a:schemeClr val="dk1">
                      <a:alpha val="40000"/>
                    </a:schemeClr>
                  </a:outerShdw>
                </a:effectLst>
                <a:latin typeface="Verdana" panose="020B060403050404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de-DE" dirty="0"/>
              <a:t>FDP klagt gegen neues Sitzverteilungsverfahren für kommunale Ausschüsse</a:t>
            </a:r>
          </a:p>
        </p:txBody>
      </p:sp>
      <p:sp>
        <p:nvSpPr>
          <p:cNvPr id="5" name="Textfeld 4">
            <a:extLst>
              <a:ext uri="{FF2B5EF4-FFF2-40B4-BE49-F238E27FC236}">
                <a16:creationId xmlns:a16="http://schemas.microsoft.com/office/drawing/2014/main" id="{2B71A084-FB4A-8126-39A2-D1CE7111DAD2}"/>
              </a:ext>
            </a:extLst>
          </p:cNvPr>
          <p:cNvSpPr txBox="1"/>
          <p:nvPr/>
        </p:nvSpPr>
        <p:spPr>
          <a:xfrm>
            <a:off x="731357" y="1848830"/>
            <a:ext cx="10985412" cy="3834768"/>
          </a:xfrm>
          <a:prstGeom prst="rect">
            <a:avLst/>
          </a:prstGeom>
          <a:noFill/>
        </p:spPr>
        <p:txBody>
          <a:bodyPr wrap="square" rtlCol="0">
            <a:spAutoFit/>
          </a:bodyPr>
          <a:lstStyle/>
          <a:p>
            <a:pPr>
              <a:lnSpc>
                <a:spcPct val="150000"/>
              </a:lnSpc>
            </a:pPr>
            <a:r>
              <a:rPr lang="de-DE" sz="2000" b="1" i="0" dirty="0">
                <a:solidFill>
                  <a:srgbClr val="444444"/>
                </a:solidFill>
                <a:effectLst/>
                <a:latin typeface="Open Sans" panose="020B0606030504020204" pitchFamily="34" charset="0"/>
              </a:rPr>
              <a:t>NIEDERSACHSEN. </a:t>
            </a:r>
            <a:br>
              <a:rPr lang="de-DE" i="0" dirty="0">
                <a:solidFill>
                  <a:srgbClr val="444444"/>
                </a:solidFill>
                <a:effectLst/>
                <a:latin typeface="Open Sans" panose="020B0606030504020204" pitchFamily="34" charset="0"/>
              </a:rPr>
            </a:br>
            <a:r>
              <a:rPr lang="de-DE" b="0" i="0" dirty="0">
                <a:solidFill>
                  <a:srgbClr val="444444"/>
                </a:solidFill>
                <a:effectLst/>
                <a:latin typeface="Open Sans" panose="020B0606030504020204" pitchFamily="34" charset="0"/>
              </a:rPr>
              <a:t>„[…] SPD und CDU haben […] die Wahl verstreichen lassen und dann das Gesetz </a:t>
            </a:r>
            <a:r>
              <a:rPr lang="de-DE" b="1" i="0" dirty="0">
                <a:solidFill>
                  <a:srgbClr val="444444"/>
                </a:solidFill>
                <a:effectLst/>
                <a:latin typeface="Open Sans" panose="020B0606030504020204" pitchFamily="34" charset="0"/>
              </a:rPr>
              <a:t>in Kenntnis des Wahlergebnisses geändert</a:t>
            </a:r>
            <a:r>
              <a:rPr lang="de-DE" b="0" i="0" dirty="0">
                <a:solidFill>
                  <a:srgbClr val="444444"/>
                </a:solidFill>
                <a:effectLst/>
                <a:latin typeface="Open Sans" panose="020B0606030504020204" pitchFamily="34" charset="0"/>
              </a:rPr>
              <a:t>. Damit haben sie das Vertrauen der Wählerinnen und Wähler missbraucht und der Demokratie geschadet“, resümiert der FDP-Landesvorsitzende Stefan Birkner. </a:t>
            </a:r>
          </a:p>
          <a:p>
            <a:pPr>
              <a:lnSpc>
                <a:spcPct val="150000"/>
              </a:lnSpc>
            </a:pPr>
            <a:r>
              <a:rPr lang="de-DE" b="0" i="0" dirty="0">
                <a:solidFill>
                  <a:srgbClr val="444444"/>
                </a:solidFill>
                <a:effectLst/>
                <a:latin typeface="Open Sans" panose="020B0606030504020204" pitchFamily="34" charset="0"/>
              </a:rPr>
              <a:t>Der FDP-Innenpolitiker Marco </a:t>
            </a:r>
            <a:r>
              <a:rPr lang="de-DE" b="0" i="0" dirty="0" err="1">
                <a:solidFill>
                  <a:srgbClr val="444444"/>
                </a:solidFill>
                <a:effectLst/>
                <a:latin typeface="Open Sans" panose="020B0606030504020204" pitchFamily="34" charset="0"/>
              </a:rPr>
              <a:t>Genthe</a:t>
            </a:r>
            <a:r>
              <a:rPr lang="de-DE" b="0" i="0" dirty="0">
                <a:solidFill>
                  <a:srgbClr val="444444"/>
                </a:solidFill>
                <a:effectLst/>
                <a:latin typeface="Open Sans" panose="020B0606030504020204" pitchFamily="34" charset="0"/>
              </a:rPr>
              <a:t> hält darüber hinaus die Begründung der Änderung für scheinheilig: „SPD und CDU behaupten, die Änderung würde zu </a:t>
            </a:r>
            <a:r>
              <a:rPr lang="de-DE" b="1" i="0" dirty="0">
                <a:solidFill>
                  <a:srgbClr val="444444"/>
                </a:solidFill>
                <a:effectLst/>
                <a:latin typeface="Open Sans" panose="020B0606030504020204" pitchFamily="34" charset="0"/>
              </a:rPr>
              <a:t>effektiveren politischen Entscheidungen</a:t>
            </a:r>
            <a:r>
              <a:rPr lang="de-DE" b="0" i="0" dirty="0">
                <a:solidFill>
                  <a:srgbClr val="444444"/>
                </a:solidFill>
                <a:effectLst/>
                <a:latin typeface="Open Sans" panose="020B0606030504020204" pitchFamily="34" charset="0"/>
              </a:rPr>
              <a:t> auf kommunaler Ebene führen. Was genau sie damit meinen, konnten sie aber auch auf Nachfrage nicht erklären. Ganz offensichtlich halten sie es für sinnvoll, dass </a:t>
            </a:r>
            <a:r>
              <a:rPr lang="de-DE" b="1" i="0" dirty="0">
                <a:solidFill>
                  <a:srgbClr val="444444"/>
                </a:solidFill>
                <a:effectLst/>
                <a:latin typeface="Open Sans" panose="020B0606030504020204" pitchFamily="34" charset="0"/>
              </a:rPr>
              <a:t>kleinere Parteien weniger und größere Parteien mehr </a:t>
            </a:r>
            <a:r>
              <a:rPr lang="de-DE" b="1" i="0" dirty="0">
                <a:effectLst/>
                <a:latin typeface="Open Sans" panose="020B0606030504020204" pitchFamily="34" charset="0"/>
              </a:rPr>
              <a:t>Entscheidungsbefugnisse</a:t>
            </a:r>
            <a:r>
              <a:rPr lang="de-DE" b="0" i="0" dirty="0">
                <a:solidFill>
                  <a:srgbClr val="444444"/>
                </a:solidFill>
                <a:effectLst/>
                <a:latin typeface="Open Sans" panose="020B0606030504020204" pitchFamily="34" charset="0"/>
              </a:rPr>
              <a:t> bekommen. […]“</a:t>
            </a:r>
            <a:endParaRPr lang="de-DE" dirty="0"/>
          </a:p>
        </p:txBody>
      </p:sp>
      <p:sp>
        <p:nvSpPr>
          <p:cNvPr id="11" name="Rechteck 10">
            <a:extLst>
              <a:ext uri="{FF2B5EF4-FFF2-40B4-BE49-F238E27FC236}">
                <a16:creationId xmlns:a16="http://schemas.microsoft.com/office/drawing/2014/main" id="{BFB62DA7-3C07-DB6C-C79C-8D52AF11E087}"/>
              </a:ext>
            </a:extLst>
          </p:cNvPr>
          <p:cNvSpPr/>
          <p:nvPr/>
        </p:nvSpPr>
        <p:spPr>
          <a:xfrm>
            <a:off x="690880" y="5802280"/>
            <a:ext cx="4145280" cy="646331"/>
          </a:xfrm>
          <a:prstGeom prst="rect">
            <a:avLst/>
          </a:prstGeom>
          <a:solidFill>
            <a:schemeClr val="accent1">
              <a:lumMod val="40000"/>
              <a:lumOff val="60000"/>
            </a:schemeClr>
          </a:solidFill>
          <a:ln>
            <a:solidFill>
              <a:schemeClr val="accent1">
                <a:lumMod val="75000"/>
              </a:schemeClr>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b="1" dirty="0">
                <a:solidFill>
                  <a:schemeClr val="tx1">
                    <a:lumMod val="65000"/>
                    <a:lumOff val="35000"/>
                  </a:schemeClr>
                </a:solidFill>
              </a:rPr>
              <a:t>Niemeyer → </a:t>
            </a:r>
            <a:r>
              <a:rPr lang="de-DE" sz="2400" b="1" dirty="0" err="1">
                <a:solidFill>
                  <a:schemeClr val="tx1">
                    <a:lumMod val="65000"/>
                    <a:lumOff val="35000"/>
                  </a:schemeClr>
                </a:solidFill>
              </a:rPr>
              <a:t>d‘Hondt</a:t>
            </a:r>
            <a:endParaRPr lang="de-DE" sz="2400" b="1" dirty="0">
              <a:solidFill>
                <a:schemeClr val="tx1">
                  <a:lumMod val="65000"/>
                  <a:lumOff val="35000"/>
                </a:schemeClr>
              </a:solidFill>
            </a:endParaRPr>
          </a:p>
        </p:txBody>
      </p:sp>
      <p:sp>
        <p:nvSpPr>
          <p:cNvPr id="13" name="Textfeld 12">
            <a:extLst>
              <a:ext uri="{FF2B5EF4-FFF2-40B4-BE49-F238E27FC236}">
                <a16:creationId xmlns:a16="http://schemas.microsoft.com/office/drawing/2014/main" id="{006983D5-C2C6-ADF8-2E41-AA81289A0E42}"/>
              </a:ext>
            </a:extLst>
          </p:cNvPr>
          <p:cNvSpPr txBox="1"/>
          <p:nvPr/>
        </p:nvSpPr>
        <p:spPr>
          <a:xfrm>
            <a:off x="8046720" y="5969853"/>
            <a:ext cx="3130793" cy="369332"/>
          </a:xfrm>
          <a:prstGeom prst="rect">
            <a:avLst/>
          </a:prstGeom>
          <a:noFill/>
        </p:spPr>
        <p:txBody>
          <a:bodyPr wrap="none" rtlCol="0">
            <a:spAutoFit/>
          </a:bodyPr>
          <a:lstStyle/>
          <a:p>
            <a:r>
              <a:rPr lang="de-DE" dirty="0">
                <a:hlinkClick r:id="rId2"/>
              </a:rPr>
              <a:t>Uelzener Presse </a:t>
            </a:r>
            <a:r>
              <a:rPr lang="de-DE" dirty="0"/>
              <a:t>am 14.01.2022</a:t>
            </a:r>
          </a:p>
        </p:txBody>
      </p:sp>
    </p:spTree>
    <p:extLst>
      <p:ext uri="{BB962C8B-B14F-4D97-AF65-F5344CB8AC3E}">
        <p14:creationId xmlns:p14="http://schemas.microsoft.com/office/powerpoint/2010/main" val="778365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D2CCF2C3-497A-931C-6487-9A4D7A3FE96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467" t="5185" r="46941" b="42371"/>
          <a:stretch/>
        </p:blipFill>
        <p:spPr>
          <a:xfrm>
            <a:off x="3769360" y="0"/>
            <a:ext cx="4973578" cy="6824212"/>
          </a:xfrm>
          <a:prstGeom prst="dodecagon">
            <a:avLst/>
          </a:prstGeom>
        </p:spPr>
      </p:pic>
      <p:pic>
        <p:nvPicPr>
          <p:cNvPr id="1026" name="Picture 2" descr="Das Wappen zeigt im goldenen Feld drei übereinander schreitende schwarze Löwen mit ausgeschlagener roter Zunge. Es ist das Wappen des Geschlechtes der Hohenstaufen, die im Mittelalter Herzöge von Schwaben waren. Das kleine Landeswappen trägt eine goldene Blattkrone. Die von den Monarchenkronen deutlich unterschiedene Volkskrone soll die Volkssouveränität symbolisieren. Das große Landeswappen (ohne Abb.) zeigt über dem Hauptschild die Wappen der sechs wichtigsten Teilgebiete des Landes: Franken, Hohenzollern, Baden, Württemberg, Pfalz, Vorderösterreich. Die Flagge des Landes zeigt entsprechend den Farben des Wappens Schwarz und Gold.">
            <a:extLst>
              <a:ext uri="{FF2B5EF4-FFF2-40B4-BE49-F238E27FC236}">
                <a16:creationId xmlns:a16="http://schemas.microsoft.com/office/drawing/2014/main" id="{A90E6325-D860-F671-CB86-DDEBC3BA71DC}"/>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41024" t="26460" r="1" b="23507"/>
          <a:stretch/>
        </p:blipFill>
        <p:spPr bwMode="auto">
          <a:xfrm>
            <a:off x="4958081" y="5441372"/>
            <a:ext cx="614679" cy="390467"/>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63D04C6C-F8F4-88D2-E65C-09080886DE17}"/>
              </a:ext>
            </a:extLst>
          </p:cNvPr>
          <p:cNvSpPr txBox="1"/>
          <p:nvPr/>
        </p:nvSpPr>
        <p:spPr>
          <a:xfrm>
            <a:off x="3667760" y="6283654"/>
            <a:ext cx="5394960" cy="646331"/>
          </a:xfrm>
          <a:prstGeom prst="rect">
            <a:avLst/>
          </a:prstGeom>
          <a:noFill/>
        </p:spPr>
        <p:txBody>
          <a:bodyPr wrap="square" rtlCol="0">
            <a:spAutoFit/>
          </a:bodyPr>
          <a:lstStyle/>
          <a:p>
            <a:r>
              <a:rPr lang="de-DE" sz="900" dirty="0">
                <a:solidFill>
                  <a:schemeClr val="bg2">
                    <a:lumMod val="50000"/>
                  </a:schemeClr>
                </a:solidFill>
              </a:rPr>
              <a:t>Bildquelle Flaggen: </a:t>
            </a:r>
            <a:r>
              <a:rPr lang="de-DE" sz="900" dirty="0">
                <a:solidFill>
                  <a:schemeClr val="bg2">
                    <a:lumMod val="50000"/>
                  </a:schemeClr>
                </a:solidFill>
                <a:hlinkClick r:id="rId5">
                  <a:extLst>
                    <a:ext uri="{A12FA001-AC4F-418D-AE19-62706E023703}">
                      <ahyp:hlinkClr xmlns:ahyp="http://schemas.microsoft.com/office/drawing/2018/hyperlinkcolor" val="tx"/>
                    </a:ext>
                  </a:extLst>
                </a:hlinkClick>
              </a:rPr>
              <a:t>https://www.bpb.de/themen/politisches-system/deutsche-demokratie/47693/wappen-und-flaggen-der-bundeslaender/</a:t>
            </a:r>
            <a:endParaRPr lang="de-DE" sz="900" dirty="0">
              <a:solidFill>
                <a:schemeClr val="bg2">
                  <a:lumMod val="50000"/>
                </a:schemeClr>
              </a:solidFill>
            </a:endParaRPr>
          </a:p>
          <a:p>
            <a:r>
              <a:rPr lang="de-DE" sz="900" dirty="0">
                <a:solidFill>
                  <a:schemeClr val="bg2">
                    <a:lumMod val="50000"/>
                  </a:schemeClr>
                </a:solidFill>
              </a:rPr>
              <a:t>Lizenz Deutschlandkarte: </a:t>
            </a:r>
            <a:r>
              <a:rPr lang="de-DE" sz="900" dirty="0" err="1">
                <a:solidFill>
                  <a:schemeClr val="bg2">
                    <a:lumMod val="50000"/>
                  </a:schemeClr>
                </a:solidFill>
              </a:rPr>
              <a:t>Designed</a:t>
            </a:r>
            <a:r>
              <a:rPr lang="de-DE" sz="900" dirty="0">
                <a:solidFill>
                  <a:schemeClr val="bg2">
                    <a:lumMod val="50000"/>
                  </a:schemeClr>
                </a:solidFill>
              </a:rPr>
              <a:t> </a:t>
            </a:r>
            <a:r>
              <a:rPr lang="de-DE" sz="900" dirty="0" err="1">
                <a:solidFill>
                  <a:schemeClr val="bg2">
                    <a:lumMod val="50000"/>
                  </a:schemeClr>
                </a:solidFill>
              </a:rPr>
              <a:t>by</a:t>
            </a:r>
            <a:r>
              <a:rPr lang="de-DE" sz="900" dirty="0">
                <a:solidFill>
                  <a:schemeClr val="bg2">
                    <a:lumMod val="50000"/>
                  </a:schemeClr>
                </a:solidFill>
              </a:rPr>
              <a:t> </a:t>
            </a:r>
            <a:r>
              <a:rPr lang="de-DE" sz="900" dirty="0" err="1">
                <a:solidFill>
                  <a:schemeClr val="bg2">
                    <a:lumMod val="50000"/>
                  </a:schemeClr>
                </a:solidFill>
              </a:rPr>
              <a:t>Freepik</a:t>
            </a:r>
            <a:endParaRPr lang="de-DE" sz="900" dirty="0">
              <a:solidFill>
                <a:schemeClr val="bg2">
                  <a:lumMod val="50000"/>
                </a:schemeClr>
              </a:solidFill>
            </a:endParaRPr>
          </a:p>
          <a:p>
            <a:endParaRPr lang="de-DE" sz="900" dirty="0">
              <a:solidFill>
                <a:schemeClr val="bg2">
                  <a:lumMod val="50000"/>
                </a:schemeClr>
              </a:solidFill>
            </a:endParaRPr>
          </a:p>
        </p:txBody>
      </p:sp>
      <p:pic>
        <p:nvPicPr>
          <p:cNvPr id="1028" name="Picture 4" descr="Das kleine Staatswappen des Freistaats, weiß-blaue Rauten, war das Wappenschild der Grafen von Bogen, eines an der Donau bei Regensburg ansässigen Geschlechts. Nach dessen Aussterben 1242 übernahmen die mit ihm verschwägerten Wittelsbacher deren Besitz und Stammwappen. Dieses Wappen des Herzogtums Bayern ist zugleich das Herzschild des großen Staatswappens (ohne Abb.), das in vier Feldern die Wappen der anderen wichtigen bayerischen Territorien enthält: Pfalz, Franken, Niederbayern, Schwaben. Die Landesfarben sind Weiß-Blau; sie können als Streifen oder als Rauten verwendet werden.">
            <a:extLst>
              <a:ext uri="{FF2B5EF4-FFF2-40B4-BE49-F238E27FC236}">
                <a16:creationId xmlns:a16="http://schemas.microsoft.com/office/drawing/2014/main" id="{4E07F262-F84C-8844-8AD6-FDA3AD6FB1D3}"/>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41717" t="26489" r="1394" b="24089"/>
          <a:stretch/>
        </p:blipFill>
        <p:spPr bwMode="auto">
          <a:xfrm>
            <a:off x="6365241" y="5209917"/>
            <a:ext cx="614679" cy="356001"/>
          </a:xfrm>
          <a:prstGeom prst="rect">
            <a:avLst/>
          </a:prstGeom>
          <a:noFill/>
          <a:extLst>
            <a:ext uri="{909E8E84-426E-40DD-AFC4-6F175D3DCCD1}">
              <a14:hiddenFill xmlns:a14="http://schemas.microsoft.com/office/drawing/2010/main">
                <a:solidFill>
                  <a:srgbClr val="FFFFFF"/>
                </a:solidFill>
              </a14:hiddenFill>
            </a:ext>
          </a:extLst>
        </p:spPr>
      </p:pic>
      <p:pic>
        <p:nvPicPr>
          <p:cNvPr id="15" name="Grafik 14">
            <a:extLst>
              <a:ext uri="{FF2B5EF4-FFF2-40B4-BE49-F238E27FC236}">
                <a16:creationId xmlns:a16="http://schemas.microsoft.com/office/drawing/2014/main" id="{A378A02F-0303-01F8-6461-3F83691C97F7}"/>
              </a:ext>
            </a:extLst>
          </p:cNvPr>
          <p:cNvPicPr>
            <a:picLocks noChangeAspect="1"/>
          </p:cNvPicPr>
          <p:nvPr/>
        </p:nvPicPr>
        <p:blipFill>
          <a:blip r:embed="rId7"/>
          <a:stretch>
            <a:fillRect/>
          </a:stretch>
        </p:blipFill>
        <p:spPr>
          <a:xfrm>
            <a:off x="7726585" y="1788160"/>
            <a:ext cx="638284" cy="375975"/>
          </a:xfrm>
          <a:prstGeom prst="rect">
            <a:avLst/>
          </a:prstGeom>
        </p:spPr>
      </p:pic>
      <p:pic>
        <p:nvPicPr>
          <p:cNvPr id="17" name="Grafik 16">
            <a:extLst>
              <a:ext uri="{FF2B5EF4-FFF2-40B4-BE49-F238E27FC236}">
                <a16:creationId xmlns:a16="http://schemas.microsoft.com/office/drawing/2014/main" id="{6AA19B95-B31E-DF05-380F-686674C17F87}"/>
              </a:ext>
            </a:extLst>
          </p:cNvPr>
          <p:cNvPicPr>
            <a:picLocks noChangeAspect="1"/>
          </p:cNvPicPr>
          <p:nvPr/>
        </p:nvPicPr>
        <p:blipFill>
          <a:blip r:embed="rId8"/>
          <a:stretch>
            <a:fillRect/>
          </a:stretch>
        </p:blipFill>
        <p:spPr>
          <a:xfrm>
            <a:off x="7449678" y="2336344"/>
            <a:ext cx="596049" cy="356002"/>
          </a:xfrm>
          <a:prstGeom prst="rect">
            <a:avLst/>
          </a:prstGeom>
        </p:spPr>
      </p:pic>
      <p:pic>
        <p:nvPicPr>
          <p:cNvPr id="19" name="Grafik 18">
            <a:extLst>
              <a:ext uri="{FF2B5EF4-FFF2-40B4-BE49-F238E27FC236}">
                <a16:creationId xmlns:a16="http://schemas.microsoft.com/office/drawing/2014/main" id="{FDBD8C23-94C2-9BF5-37E8-AD2276880B4F}"/>
              </a:ext>
            </a:extLst>
          </p:cNvPr>
          <p:cNvPicPr>
            <a:picLocks noChangeAspect="1"/>
          </p:cNvPicPr>
          <p:nvPr/>
        </p:nvPicPr>
        <p:blipFill>
          <a:blip r:embed="rId9"/>
          <a:stretch>
            <a:fillRect/>
          </a:stretch>
        </p:blipFill>
        <p:spPr>
          <a:xfrm flipV="1">
            <a:off x="4770845" y="865967"/>
            <a:ext cx="653093" cy="391187"/>
          </a:xfrm>
          <a:prstGeom prst="rect">
            <a:avLst/>
          </a:prstGeom>
        </p:spPr>
      </p:pic>
      <p:pic>
        <p:nvPicPr>
          <p:cNvPr id="21" name="Grafik 20">
            <a:extLst>
              <a:ext uri="{FF2B5EF4-FFF2-40B4-BE49-F238E27FC236}">
                <a16:creationId xmlns:a16="http://schemas.microsoft.com/office/drawing/2014/main" id="{A5E62913-D699-E299-6EA9-AB8E45625AEE}"/>
              </a:ext>
            </a:extLst>
          </p:cNvPr>
          <p:cNvPicPr>
            <a:picLocks noChangeAspect="1"/>
          </p:cNvPicPr>
          <p:nvPr/>
        </p:nvPicPr>
        <p:blipFill>
          <a:blip r:embed="rId10"/>
          <a:stretch>
            <a:fillRect/>
          </a:stretch>
        </p:blipFill>
        <p:spPr>
          <a:xfrm>
            <a:off x="5844003" y="823625"/>
            <a:ext cx="650488" cy="391187"/>
          </a:xfrm>
          <a:prstGeom prst="rect">
            <a:avLst/>
          </a:prstGeom>
        </p:spPr>
      </p:pic>
      <p:pic>
        <p:nvPicPr>
          <p:cNvPr id="23" name="Grafik 22">
            <a:extLst>
              <a:ext uri="{FF2B5EF4-FFF2-40B4-BE49-F238E27FC236}">
                <a16:creationId xmlns:a16="http://schemas.microsoft.com/office/drawing/2014/main" id="{2EA19874-3153-17F4-71C2-FE6757852DDB}"/>
              </a:ext>
            </a:extLst>
          </p:cNvPr>
          <p:cNvPicPr>
            <a:picLocks noChangeAspect="1"/>
          </p:cNvPicPr>
          <p:nvPr/>
        </p:nvPicPr>
        <p:blipFill>
          <a:blip r:embed="rId11"/>
          <a:stretch>
            <a:fillRect/>
          </a:stretch>
        </p:blipFill>
        <p:spPr>
          <a:xfrm>
            <a:off x="4919667" y="3633403"/>
            <a:ext cx="653093" cy="393661"/>
          </a:xfrm>
          <a:prstGeom prst="rect">
            <a:avLst/>
          </a:prstGeom>
        </p:spPr>
      </p:pic>
      <p:pic>
        <p:nvPicPr>
          <p:cNvPr id="25" name="Grafik 24">
            <a:extLst>
              <a:ext uri="{FF2B5EF4-FFF2-40B4-BE49-F238E27FC236}">
                <a16:creationId xmlns:a16="http://schemas.microsoft.com/office/drawing/2014/main" id="{2B998E68-2506-7AA1-4DBC-82A730641C61}"/>
              </a:ext>
            </a:extLst>
          </p:cNvPr>
          <p:cNvPicPr>
            <a:picLocks noChangeAspect="1"/>
          </p:cNvPicPr>
          <p:nvPr/>
        </p:nvPicPr>
        <p:blipFill rotWithShape="1">
          <a:blip r:embed="rId12"/>
          <a:srcRect t="557"/>
          <a:stretch/>
        </p:blipFill>
        <p:spPr>
          <a:xfrm>
            <a:off x="7094609" y="978747"/>
            <a:ext cx="653093" cy="389004"/>
          </a:xfrm>
          <a:prstGeom prst="rect">
            <a:avLst/>
          </a:prstGeom>
        </p:spPr>
      </p:pic>
      <p:pic>
        <p:nvPicPr>
          <p:cNvPr id="27" name="Grafik 26">
            <a:extLst>
              <a:ext uri="{FF2B5EF4-FFF2-40B4-BE49-F238E27FC236}">
                <a16:creationId xmlns:a16="http://schemas.microsoft.com/office/drawing/2014/main" id="{F3420D3F-DBE2-FD4E-733A-2BB32BDDDD55}"/>
              </a:ext>
            </a:extLst>
          </p:cNvPr>
          <p:cNvPicPr>
            <a:picLocks noChangeAspect="1"/>
          </p:cNvPicPr>
          <p:nvPr/>
        </p:nvPicPr>
        <p:blipFill>
          <a:blip r:embed="rId13"/>
          <a:stretch>
            <a:fillRect/>
          </a:stretch>
        </p:blipFill>
        <p:spPr>
          <a:xfrm>
            <a:off x="5611774" y="1932548"/>
            <a:ext cx="644375" cy="391187"/>
          </a:xfrm>
          <a:prstGeom prst="rect">
            <a:avLst/>
          </a:prstGeom>
        </p:spPr>
      </p:pic>
      <p:pic>
        <p:nvPicPr>
          <p:cNvPr id="29" name="Grafik 28">
            <a:extLst>
              <a:ext uri="{FF2B5EF4-FFF2-40B4-BE49-F238E27FC236}">
                <a16:creationId xmlns:a16="http://schemas.microsoft.com/office/drawing/2014/main" id="{B6484A18-E5E6-129B-F4A1-A5716D5CB278}"/>
              </a:ext>
            </a:extLst>
          </p:cNvPr>
          <p:cNvPicPr>
            <a:picLocks noChangeAspect="1"/>
          </p:cNvPicPr>
          <p:nvPr/>
        </p:nvPicPr>
        <p:blipFill>
          <a:blip r:embed="rId14"/>
          <a:stretch>
            <a:fillRect/>
          </a:stretch>
        </p:blipFill>
        <p:spPr>
          <a:xfrm>
            <a:off x="4304987" y="2590439"/>
            <a:ext cx="653094" cy="392982"/>
          </a:xfrm>
          <a:prstGeom prst="rect">
            <a:avLst/>
          </a:prstGeom>
        </p:spPr>
      </p:pic>
      <p:pic>
        <p:nvPicPr>
          <p:cNvPr id="31" name="Grafik 30">
            <a:extLst>
              <a:ext uri="{FF2B5EF4-FFF2-40B4-BE49-F238E27FC236}">
                <a16:creationId xmlns:a16="http://schemas.microsoft.com/office/drawing/2014/main" id="{5C86F4B5-DC68-B57F-2F8C-2A5B28051F45}"/>
              </a:ext>
            </a:extLst>
          </p:cNvPr>
          <p:cNvPicPr>
            <a:picLocks noChangeAspect="1"/>
          </p:cNvPicPr>
          <p:nvPr/>
        </p:nvPicPr>
        <p:blipFill>
          <a:blip r:embed="rId15"/>
          <a:stretch>
            <a:fillRect/>
          </a:stretch>
        </p:blipFill>
        <p:spPr>
          <a:xfrm>
            <a:off x="3939269" y="3828939"/>
            <a:ext cx="660616" cy="392982"/>
          </a:xfrm>
          <a:prstGeom prst="rect">
            <a:avLst/>
          </a:prstGeom>
        </p:spPr>
      </p:pic>
      <p:pic>
        <p:nvPicPr>
          <p:cNvPr id="33" name="Grafik 32">
            <a:extLst>
              <a:ext uri="{FF2B5EF4-FFF2-40B4-BE49-F238E27FC236}">
                <a16:creationId xmlns:a16="http://schemas.microsoft.com/office/drawing/2014/main" id="{BB59B61A-9118-9001-640C-DC83BA8D96A6}"/>
              </a:ext>
            </a:extLst>
          </p:cNvPr>
          <p:cNvPicPr>
            <a:picLocks noChangeAspect="1"/>
          </p:cNvPicPr>
          <p:nvPr/>
        </p:nvPicPr>
        <p:blipFill>
          <a:blip r:embed="rId16"/>
          <a:stretch>
            <a:fillRect/>
          </a:stretch>
        </p:blipFill>
        <p:spPr>
          <a:xfrm>
            <a:off x="3688080" y="4476115"/>
            <a:ext cx="660617" cy="395241"/>
          </a:xfrm>
          <a:prstGeom prst="rect">
            <a:avLst/>
          </a:prstGeom>
        </p:spPr>
      </p:pic>
      <p:pic>
        <p:nvPicPr>
          <p:cNvPr id="35" name="Grafik 34">
            <a:extLst>
              <a:ext uri="{FF2B5EF4-FFF2-40B4-BE49-F238E27FC236}">
                <a16:creationId xmlns:a16="http://schemas.microsoft.com/office/drawing/2014/main" id="{A70AF6A6-F1D2-2FDC-DDE0-99D58DD7AAA6}"/>
              </a:ext>
            </a:extLst>
          </p:cNvPr>
          <p:cNvPicPr>
            <a:picLocks noChangeAspect="1"/>
          </p:cNvPicPr>
          <p:nvPr/>
        </p:nvPicPr>
        <p:blipFill>
          <a:blip r:embed="rId17"/>
          <a:stretch>
            <a:fillRect/>
          </a:stretch>
        </p:blipFill>
        <p:spPr>
          <a:xfrm>
            <a:off x="6365240" y="2019177"/>
            <a:ext cx="653094" cy="390521"/>
          </a:xfrm>
          <a:prstGeom prst="rect">
            <a:avLst/>
          </a:prstGeom>
        </p:spPr>
      </p:pic>
      <p:pic>
        <p:nvPicPr>
          <p:cNvPr id="37" name="Grafik 36">
            <a:extLst>
              <a:ext uri="{FF2B5EF4-FFF2-40B4-BE49-F238E27FC236}">
                <a16:creationId xmlns:a16="http://schemas.microsoft.com/office/drawing/2014/main" id="{222CF541-BA60-33FA-2DEF-BAFF34BEE2ED}"/>
              </a:ext>
            </a:extLst>
          </p:cNvPr>
          <p:cNvPicPr>
            <a:picLocks noChangeAspect="1"/>
          </p:cNvPicPr>
          <p:nvPr/>
        </p:nvPicPr>
        <p:blipFill>
          <a:blip r:embed="rId18"/>
          <a:stretch>
            <a:fillRect/>
          </a:stretch>
        </p:blipFill>
        <p:spPr>
          <a:xfrm>
            <a:off x="7386992" y="3208111"/>
            <a:ext cx="658735" cy="395241"/>
          </a:xfrm>
          <a:prstGeom prst="rect">
            <a:avLst/>
          </a:prstGeom>
        </p:spPr>
      </p:pic>
      <p:pic>
        <p:nvPicPr>
          <p:cNvPr id="39" name="Grafik 38">
            <a:extLst>
              <a:ext uri="{FF2B5EF4-FFF2-40B4-BE49-F238E27FC236}">
                <a16:creationId xmlns:a16="http://schemas.microsoft.com/office/drawing/2014/main" id="{AF85A266-3F28-B996-526F-8F4A0A8852F2}"/>
              </a:ext>
            </a:extLst>
          </p:cNvPr>
          <p:cNvPicPr>
            <a:picLocks noChangeAspect="1"/>
          </p:cNvPicPr>
          <p:nvPr/>
        </p:nvPicPr>
        <p:blipFill>
          <a:blip r:embed="rId19"/>
          <a:stretch>
            <a:fillRect/>
          </a:stretch>
        </p:blipFill>
        <p:spPr>
          <a:xfrm>
            <a:off x="5765692" y="85157"/>
            <a:ext cx="660616" cy="395913"/>
          </a:xfrm>
          <a:prstGeom prst="rect">
            <a:avLst/>
          </a:prstGeom>
        </p:spPr>
      </p:pic>
      <p:pic>
        <p:nvPicPr>
          <p:cNvPr id="41" name="Grafik 40">
            <a:extLst>
              <a:ext uri="{FF2B5EF4-FFF2-40B4-BE49-F238E27FC236}">
                <a16:creationId xmlns:a16="http://schemas.microsoft.com/office/drawing/2014/main" id="{96CA8700-EDF0-5CAB-50F1-680AE05E9D7A}"/>
              </a:ext>
            </a:extLst>
          </p:cNvPr>
          <p:cNvPicPr>
            <a:picLocks noChangeAspect="1"/>
          </p:cNvPicPr>
          <p:nvPr/>
        </p:nvPicPr>
        <p:blipFill>
          <a:blip r:embed="rId20"/>
          <a:stretch>
            <a:fillRect/>
          </a:stretch>
        </p:blipFill>
        <p:spPr>
          <a:xfrm>
            <a:off x="6103565" y="2896871"/>
            <a:ext cx="660616" cy="337118"/>
          </a:xfrm>
          <a:prstGeom prst="rect">
            <a:avLst/>
          </a:prstGeom>
        </p:spPr>
      </p:pic>
      <p:pic>
        <p:nvPicPr>
          <p:cNvPr id="43" name="Grafik 42" descr="Ein Bild, das rot, Farbigkeit, gelb, orange enthält.&#10;&#10;Automatisch generierte Beschreibung">
            <a:extLst>
              <a:ext uri="{FF2B5EF4-FFF2-40B4-BE49-F238E27FC236}">
                <a16:creationId xmlns:a16="http://schemas.microsoft.com/office/drawing/2014/main" id="{E99F7DB4-8FC8-E12A-387F-B9D8DC73FB83}"/>
              </a:ext>
            </a:extLst>
          </p:cNvPr>
          <p:cNvPicPr>
            <a:picLocks noChangeAspect="1"/>
          </p:cNvPicPr>
          <p:nvPr/>
        </p:nvPicPr>
        <p:blipFill rotWithShape="1">
          <a:blip r:embed="rId21" cstate="hqprint">
            <a:extLst>
              <a:ext uri="{28A0092B-C50C-407E-A947-70E740481C1C}">
                <a14:useLocalDpi xmlns:a14="http://schemas.microsoft.com/office/drawing/2010/main" val="0"/>
              </a:ext>
              <a:ext uri="{837473B0-CC2E-450A-ABE3-18F120FF3D39}">
                <a1611:picAttrSrcUrl xmlns:a1611="http://schemas.microsoft.com/office/drawing/2016/11/main" r:id="rId22"/>
              </a:ext>
            </a:extLst>
          </a:blip>
          <a:srcRect r="-25932"/>
          <a:stretch/>
        </p:blipFill>
        <p:spPr>
          <a:xfrm>
            <a:off x="7814000" y="3770922"/>
            <a:ext cx="1988705" cy="1049638"/>
          </a:xfrm>
          <a:prstGeom prst="rect">
            <a:avLst/>
          </a:prstGeom>
        </p:spPr>
      </p:pic>
      <p:sp>
        <p:nvSpPr>
          <p:cNvPr id="46" name="Rechteck 45">
            <a:extLst>
              <a:ext uri="{FF2B5EF4-FFF2-40B4-BE49-F238E27FC236}">
                <a16:creationId xmlns:a16="http://schemas.microsoft.com/office/drawing/2014/main" id="{2C2BF3CD-10EE-6625-3C73-5FBB1A54CBFB}"/>
              </a:ext>
            </a:extLst>
          </p:cNvPr>
          <p:cNvSpPr/>
          <p:nvPr/>
        </p:nvSpPr>
        <p:spPr>
          <a:xfrm>
            <a:off x="5626556" y="1945876"/>
            <a:ext cx="614679"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5" name="Grafik 54" descr="Häkchen mit einfarbiger Füllung">
            <a:extLst>
              <a:ext uri="{FF2B5EF4-FFF2-40B4-BE49-F238E27FC236}">
                <a16:creationId xmlns:a16="http://schemas.microsoft.com/office/drawing/2014/main" id="{D4152A5E-E656-90C4-18CF-FCFBFD7C3AD9}"/>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812745" y="1742966"/>
            <a:ext cx="577166" cy="577166"/>
          </a:xfrm>
          <a:prstGeom prst="rect">
            <a:avLst/>
          </a:prstGeom>
        </p:spPr>
      </p:pic>
      <p:sp>
        <p:nvSpPr>
          <p:cNvPr id="2" name="Rechteck 1">
            <a:extLst>
              <a:ext uri="{FF2B5EF4-FFF2-40B4-BE49-F238E27FC236}">
                <a16:creationId xmlns:a16="http://schemas.microsoft.com/office/drawing/2014/main" id="{926F1F59-1AF0-EDBB-7547-7E8B02691856}"/>
              </a:ext>
            </a:extLst>
          </p:cNvPr>
          <p:cNvSpPr/>
          <p:nvPr/>
        </p:nvSpPr>
        <p:spPr>
          <a:xfrm>
            <a:off x="3688081" y="4479201"/>
            <a:ext cx="640710" cy="408470"/>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 name="Grafik 2" descr="Häkchen mit einfarbiger Füllung">
            <a:extLst>
              <a:ext uri="{FF2B5EF4-FFF2-40B4-BE49-F238E27FC236}">
                <a16:creationId xmlns:a16="http://schemas.microsoft.com/office/drawing/2014/main" id="{96FD9AD9-0836-186E-CE7A-41431580ED92}"/>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891324" y="4266213"/>
            <a:ext cx="577166" cy="577166"/>
          </a:xfrm>
          <a:prstGeom prst="rect">
            <a:avLst/>
          </a:prstGeom>
        </p:spPr>
      </p:pic>
      <p:sp>
        <p:nvSpPr>
          <p:cNvPr id="4" name="Rechteck 3">
            <a:extLst>
              <a:ext uri="{FF2B5EF4-FFF2-40B4-BE49-F238E27FC236}">
                <a16:creationId xmlns:a16="http://schemas.microsoft.com/office/drawing/2014/main" id="{E2155665-6F46-830D-87D9-5C4CBBEDEBBE}"/>
              </a:ext>
            </a:extLst>
          </p:cNvPr>
          <p:cNvSpPr/>
          <p:nvPr/>
        </p:nvSpPr>
        <p:spPr>
          <a:xfrm>
            <a:off x="7397113" y="3227343"/>
            <a:ext cx="658735" cy="36417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4" descr="Häkchen mit einfarbiger Füllung">
            <a:extLst>
              <a:ext uri="{FF2B5EF4-FFF2-40B4-BE49-F238E27FC236}">
                <a16:creationId xmlns:a16="http://schemas.microsoft.com/office/drawing/2014/main" id="{D66659B6-C58B-B956-2B97-DBC3FC478DA5}"/>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618382" y="3014355"/>
            <a:ext cx="577166" cy="577166"/>
          </a:xfrm>
          <a:prstGeom prst="rect">
            <a:avLst/>
          </a:prstGeom>
        </p:spPr>
      </p:pic>
    </p:spTree>
    <p:extLst>
      <p:ext uri="{BB962C8B-B14F-4D97-AF65-F5344CB8AC3E}">
        <p14:creationId xmlns:p14="http://schemas.microsoft.com/office/powerpoint/2010/main" val="38596143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D2CCF2C3-497A-931C-6487-9A4D7A3FE96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467" t="5185" r="46941" b="42371"/>
          <a:stretch/>
        </p:blipFill>
        <p:spPr>
          <a:xfrm>
            <a:off x="3769360" y="0"/>
            <a:ext cx="4973578" cy="6824212"/>
          </a:xfrm>
          <a:prstGeom prst="dodecagon">
            <a:avLst/>
          </a:prstGeom>
        </p:spPr>
      </p:pic>
      <p:pic>
        <p:nvPicPr>
          <p:cNvPr id="1026" name="Picture 2" descr="Das Wappen zeigt im goldenen Feld drei übereinander schreitende schwarze Löwen mit ausgeschlagener roter Zunge. Es ist das Wappen des Geschlechtes der Hohenstaufen, die im Mittelalter Herzöge von Schwaben waren. Das kleine Landeswappen trägt eine goldene Blattkrone. Die von den Monarchenkronen deutlich unterschiedene Volkskrone soll die Volkssouveränität symbolisieren. Das große Landeswappen (ohne Abb.) zeigt über dem Hauptschild die Wappen der sechs wichtigsten Teilgebiete des Landes: Franken, Hohenzollern, Baden, Württemberg, Pfalz, Vorderösterreich. Die Flagge des Landes zeigt entsprechend den Farben des Wappens Schwarz und Gold.">
            <a:extLst>
              <a:ext uri="{FF2B5EF4-FFF2-40B4-BE49-F238E27FC236}">
                <a16:creationId xmlns:a16="http://schemas.microsoft.com/office/drawing/2014/main" id="{A90E6325-D860-F671-CB86-DDEBC3BA71DC}"/>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41024" t="26460" r="1" b="23507"/>
          <a:stretch/>
        </p:blipFill>
        <p:spPr bwMode="auto">
          <a:xfrm>
            <a:off x="4958081" y="5441372"/>
            <a:ext cx="614679" cy="390467"/>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63D04C6C-F8F4-88D2-E65C-09080886DE17}"/>
              </a:ext>
            </a:extLst>
          </p:cNvPr>
          <p:cNvSpPr txBox="1"/>
          <p:nvPr/>
        </p:nvSpPr>
        <p:spPr>
          <a:xfrm>
            <a:off x="3667760" y="6283654"/>
            <a:ext cx="5394960" cy="646331"/>
          </a:xfrm>
          <a:prstGeom prst="rect">
            <a:avLst/>
          </a:prstGeom>
          <a:noFill/>
        </p:spPr>
        <p:txBody>
          <a:bodyPr wrap="square" rtlCol="0">
            <a:spAutoFit/>
          </a:bodyPr>
          <a:lstStyle/>
          <a:p>
            <a:r>
              <a:rPr lang="de-DE" sz="900" dirty="0">
                <a:solidFill>
                  <a:schemeClr val="bg2">
                    <a:lumMod val="50000"/>
                  </a:schemeClr>
                </a:solidFill>
              </a:rPr>
              <a:t>Bildquelle Flaggen: </a:t>
            </a:r>
            <a:r>
              <a:rPr lang="de-DE" sz="900" dirty="0">
                <a:solidFill>
                  <a:schemeClr val="bg2">
                    <a:lumMod val="50000"/>
                  </a:schemeClr>
                </a:solidFill>
                <a:hlinkClick r:id="rId5">
                  <a:extLst>
                    <a:ext uri="{A12FA001-AC4F-418D-AE19-62706E023703}">
                      <ahyp:hlinkClr xmlns:ahyp="http://schemas.microsoft.com/office/drawing/2018/hyperlinkcolor" val="tx"/>
                    </a:ext>
                  </a:extLst>
                </a:hlinkClick>
              </a:rPr>
              <a:t>https://www.bpb.de/themen/politisches-system/deutsche-demokratie/47693/wappen-und-flaggen-der-bundeslaender/</a:t>
            </a:r>
            <a:endParaRPr lang="de-DE" sz="900" dirty="0">
              <a:solidFill>
                <a:schemeClr val="bg2">
                  <a:lumMod val="50000"/>
                </a:schemeClr>
              </a:solidFill>
            </a:endParaRPr>
          </a:p>
          <a:p>
            <a:r>
              <a:rPr lang="de-DE" sz="900" dirty="0">
                <a:solidFill>
                  <a:schemeClr val="bg2">
                    <a:lumMod val="50000"/>
                  </a:schemeClr>
                </a:solidFill>
              </a:rPr>
              <a:t>Lizenz Deutschlandkarte: </a:t>
            </a:r>
            <a:r>
              <a:rPr lang="de-DE" sz="900" dirty="0" err="1">
                <a:solidFill>
                  <a:schemeClr val="bg2">
                    <a:lumMod val="50000"/>
                  </a:schemeClr>
                </a:solidFill>
              </a:rPr>
              <a:t>Designed</a:t>
            </a:r>
            <a:r>
              <a:rPr lang="de-DE" sz="900" dirty="0">
                <a:solidFill>
                  <a:schemeClr val="bg2">
                    <a:lumMod val="50000"/>
                  </a:schemeClr>
                </a:solidFill>
              </a:rPr>
              <a:t> </a:t>
            </a:r>
            <a:r>
              <a:rPr lang="de-DE" sz="900" dirty="0" err="1">
                <a:solidFill>
                  <a:schemeClr val="bg2">
                    <a:lumMod val="50000"/>
                  </a:schemeClr>
                </a:solidFill>
              </a:rPr>
              <a:t>by</a:t>
            </a:r>
            <a:r>
              <a:rPr lang="de-DE" sz="900" dirty="0">
                <a:solidFill>
                  <a:schemeClr val="bg2">
                    <a:lumMod val="50000"/>
                  </a:schemeClr>
                </a:solidFill>
              </a:rPr>
              <a:t> </a:t>
            </a:r>
            <a:r>
              <a:rPr lang="de-DE" sz="900" dirty="0" err="1">
                <a:solidFill>
                  <a:schemeClr val="bg2">
                    <a:lumMod val="50000"/>
                  </a:schemeClr>
                </a:solidFill>
              </a:rPr>
              <a:t>Freepik</a:t>
            </a:r>
            <a:endParaRPr lang="de-DE" sz="900" dirty="0">
              <a:solidFill>
                <a:schemeClr val="bg2">
                  <a:lumMod val="50000"/>
                </a:schemeClr>
              </a:solidFill>
            </a:endParaRPr>
          </a:p>
          <a:p>
            <a:endParaRPr lang="de-DE" sz="900" dirty="0">
              <a:solidFill>
                <a:schemeClr val="bg2">
                  <a:lumMod val="50000"/>
                </a:schemeClr>
              </a:solidFill>
            </a:endParaRPr>
          </a:p>
        </p:txBody>
      </p:sp>
      <p:pic>
        <p:nvPicPr>
          <p:cNvPr id="1028" name="Picture 4" descr="Das kleine Staatswappen des Freistaats, weiß-blaue Rauten, war das Wappenschild der Grafen von Bogen, eines an der Donau bei Regensburg ansässigen Geschlechts. Nach dessen Aussterben 1242 übernahmen die mit ihm verschwägerten Wittelsbacher deren Besitz und Stammwappen. Dieses Wappen des Herzogtums Bayern ist zugleich das Herzschild des großen Staatswappens (ohne Abb.), das in vier Feldern die Wappen der anderen wichtigen bayerischen Territorien enthält: Pfalz, Franken, Niederbayern, Schwaben. Die Landesfarben sind Weiß-Blau; sie können als Streifen oder als Rauten verwendet werden.">
            <a:extLst>
              <a:ext uri="{FF2B5EF4-FFF2-40B4-BE49-F238E27FC236}">
                <a16:creationId xmlns:a16="http://schemas.microsoft.com/office/drawing/2014/main" id="{4E07F262-F84C-8844-8AD6-FDA3AD6FB1D3}"/>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41717" t="26489" r="1394" b="24089"/>
          <a:stretch/>
        </p:blipFill>
        <p:spPr bwMode="auto">
          <a:xfrm>
            <a:off x="6365241" y="5209917"/>
            <a:ext cx="614679" cy="356001"/>
          </a:xfrm>
          <a:prstGeom prst="rect">
            <a:avLst/>
          </a:prstGeom>
          <a:noFill/>
          <a:extLst>
            <a:ext uri="{909E8E84-426E-40DD-AFC4-6F175D3DCCD1}">
              <a14:hiddenFill xmlns:a14="http://schemas.microsoft.com/office/drawing/2010/main">
                <a:solidFill>
                  <a:srgbClr val="FFFFFF"/>
                </a:solidFill>
              </a14:hiddenFill>
            </a:ext>
          </a:extLst>
        </p:spPr>
      </p:pic>
      <p:pic>
        <p:nvPicPr>
          <p:cNvPr id="15" name="Grafik 14">
            <a:extLst>
              <a:ext uri="{FF2B5EF4-FFF2-40B4-BE49-F238E27FC236}">
                <a16:creationId xmlns:a16="http://schemas.microsoft.com/office/drawing/2014/main" id="{A378A02F-0303-01F8-6461-3F83691C97F7}"/>
              </a:ext>
            </a:extLst>
          </p:cNvPr>
          <p:cNvPicPr>
            <a:picLocks noChangeAspect="1"/>
          </p:cNvPicPr>
          <p:nvPr/>
        </p:nvPicPr>
        <p:blipFill>
          <a:blip r:embed="rId7"/>
          <a:stretch>
            <a:fillRect/>
          </a:stretch>
        </p:blipFill>
        <p:spPr>
          <a:xfrm>
            <a:off x="7726585" y="1788160"/>
            <a:ext cx="638284" cy="375975"/>
          </a:xfrm>
          <a:prstGeom prst="rect">
            <a:avLst/>
          </a:prstGeom>
        </p:spPr>
      </p:pic>
      <p:pic>
        <p:nvPicPr>
          <p:cNvPr id="17" name="Grafik 16">
            <a:extLst>
              <a:ext uri="{FF2B5EF4-FFF2-40B4-BE49-F238E27FC236}">
                <a16:creationId xmlns:a16="http://schemas.microsoft.com/office/drawing/2014/main" id="{6AA19B95-B31E-DF05-380F-686674C17F87}"/>
              </a:ext>
            </a:extLst>
          </p:cNvPr>
          <p:cNvPicPr>
            <a:picLocks noChangeAspect="1"/>
          </p:cNvPicPr>
          <p:nvPr/>
        </p:nvPicPr>
        <p:blipFill>
          <a:blip r:embed="rId8"/>
          <a:stretch>
            <a:fillRect/>
          </a:stretch>
        </p:blipFill>
        <p:spPr>
          <a:xfrm>
            <a:off x="7449678" y="2336344"/>
            <a:ext cx="596049" cy="356002"/>
          </a:xfrm>
          <a:prstGeom prst="rect">
            <a:avLst/>
          </a:prstGeom>
        </p:spPr>
      </p:pic>
      <p:pic>
        <p:nvPicPr>
          <p:cNvPr id="19" name="Grafik 18">
            <a:extLst>
              <a:ext uri="{FF2B5EF4-FFF2-40B4-BE49-F238E27FC236}">
                <a16:creationId xmlns:a16="http://schemas.microsoft.com/office/drawing/2014/main" id="{FDBD8C23-94C2-9BF5-37E8-AD2276880B4F}"/>
              </a:ext>
            </a:extLst>
          </p:cNvPr>
          <p:cNvPicPr>
            <a:picLocks noChangeAspect="1"/>
          </p:cNvPicPr>
          <p:nvPr/>
        </p:nvPicPr>
        <p:blipFill>
          <a:blip r:embed="rId9"/>
          <a:stretch>
            <a:fillRect/>
          </a:stretch>
        </p:blipFill>
        <p:spPr>
          <a:xfrm flipV="1">
            <a:off x="4770845" y="865967"/>
            <a:ext cx="653093" cy="391187"/>
          </a:xfrm>
          <a:prstGeom prst="rect">
            <a:avLst/>
          </a:prstGeom>
        </p:spPr>
      </p:pic>
      <p:pic>
        <p:nvPicPr>
          <p:cNvPr id="21" name="Grafik 20">
            <a:extLst>
              <a:ext uri="{FF2B5EF4-FFF2-40B4-BE49-F238E27FC236}">
                <a16:creationId xmlns:a16="http://schemas.microsoft.com/office/drawing/2014/main" id="{A5E62913-D699-E299-6EA9-AB8E45625AEE}"/>
              </a:ext>
            </a:extLst>
          </p:cNvPr>
          <p:cNvPicPr>
            <a:picLocks noChangeAspect="1"/>
          </p:cNvPicPr>
          <p:nvPr/>
        </p:nvPicPr>
        <p:blipFill>
          <a:blip r:embed="rId10"/>
          <a:stretch>
            <a:fillRect/>
          </a:stretch>
        </p:blipFill>
        <p:spPr>
          <a:xfrm>
            <a:off x="5844003" y="823625"/>
            <a:ext cx="650488" cy="391187"/>
          </a:xfrm>
          <a:prstGeom prst="rect">
            <a:avLst/>
          </a:prstGeom>
        </p:spPr>
      </p:pic>
      <p:pic>
        <p:nvPicPr>
          <p:cNvPr id="23" name="Grafik 22">
            <a:extLst>
              <a:ext uri="{FF2B5EF4-FFF2-40B4-BE49-F238E27FC236}">
                <a16:creationId xmlns:a16="http://schemas.microsoft.com/office/drawing/2014/main" id="{2EA19874-3153-17F4-71C2-FE6757852DDB}"/>
              </a:ext>
            </a:extLst>
          </p:cNvPr>
          <p:cNvPicPr>
            <a:picLocks noChangeAspect="1"/>
          </p:cNvPicPr>
          <p:nvPr/>
        </p:nvPicPr>
        <p:blipFill>
          <a:blip r:embed="rId11"/>
          <a:stretch>
            <a:fillRect/>
          </a:stretch>
        </p:blipFill>
        <p:spPr>
          <a:xfrm>
            <a:off x="4919667" y="3633403"/>
            <a:ext cx="653093" cy="393661"/>
          </a:xfrm>
          <a:prstGeom prst="rect">
            <a:avLst/>
          </a:prstGeom>
        </p:spPr>
      </p:pic>
      <p:pic>
        <p:nvPicPr>
          <p:cNvPr id="25" name="Grafik 24">
            <a:extLst>
              <a:ext uri="{FF2B5EF4-FFF2-40B4-BE49-F238E27FC236}">
                <a16:creationId xmlns:a16="http://schemas.microsoft.com/office/drawing/2014/main" id="{2B998E68-2506-7AA1-4DBC-82A730641C61}"/>
              </a:ext>
            </a:extLst>
          </p:cNvPr>
          <p:cNvPicPr>
            <a:picLocks noChangeAspect="1"/>
          </p:cNvPicPr>
          <p:nvPr/>
        </p:nvPicPr>
        <p:blipFill rotWithShape="1">
          <a:blip r:embed="rId12"/>
          <a:srcRect t="557"/>
          <a:stretch/>
        </p:blipFill>
        <p:spPr>
          <a:xfrm>
            <a:off x="7094609" y="978747"/>
            <a:ext cx="653093" cy="389004"/>
          </a:xfrm>
          <a:prstGeom prst="rect">
            <a:avLst/>
          </a:prstGeom>
        </p:spPr>
      </p:pic>
      <p:pic>
        <p:nvPicPr>
          <p:cNvPr id="27" name="Grafik 26">
            <a:extLst>
              <a:ext uri="{FF2B5EF4-FFF2-40B4-BE49-F238E27FC236}">
                <a16:creationId xmlns:a16="http://schemas.microsoft.com/office/drawing/2014/main" id="{F3420D3F-DBE2-FD4E-733A-2BB32BDDDD55}"/>
              </a:ext>
            </a:extLst>
          </p:cNvPr>
          <p:cNvPicPr>
            <a:picLocks noChangeAspect="1"/>
          </p:cNvPicPr>
          <p:nvPr/>
        </p:nvPicPr>
        <p:blipFill>
          <a:blip r:embed="rId13"/>
          <a:stretch>
            <a:fillRect/>
          </a:stretch>
        </p:blipFill>
        <p:spPr>
          <a:xfrm>
            <a:off x="5611774" y="1932548"/>
            <a:ext cx="644375" cy="391187"/>
          </a:xfrm>
          <a:prstGeom prst="rect">
            <a:avLst/>
          </a:prstGeom>
        </p:spPr>
      </p:pic>
      <p:pic>
        <p:nvPicPr>
          <p:cNvPr id="29" name="Grafik 28">
            <a:extLst>
              <a:ext uri="{FF2B5EF4-FFF2-40B4-BE49-F238E27FC236}">
                <a16:creationId xmlns:a16="http://schemas.microsoft.com/office/drawing/2014/main" id="{B6484A18-E5E6-129B-F4A1-A5716D5CB278}"/>
              </a:ext>
            </a:extLst>
          </p:cNvPr>
          <p:cNvPicPr>
            <a:picLocks noChangeAspect="1"/>
          </p:cNvPicPr>
          <p:nvPr/>
        </p:nvPicPr>
        <p:blipFill>
          <a:blip r:embed="rId14"/>
          <a:stretch>
            <a:fillRect/>
          </a:stretch>
        </p:blipFill>
        <p:spPr>
          <a:xfrm>
            <a:off x="4304987" y="2590439"/>
            <a:ext cx="653094" cy="392982"/>
          </a:xfrm>
          <a:prstGeom prst="rect">
            <a:avLst/>
          </a:prstGeom>
        </p:spPr>
      </p:pic>
      <p:pic>
        <p:nvPicPr>
          <p:cNvPr id="31" name="Grafik 30">
            <a:extLst>
              <a:ext uri="{FF2B5EF4-FFF2-40B4-BE49-F238E27FC236}">
                <a16:creationId xmlns:a16="http://schemas.microsoft.com/office/drawing/2014/main" id="{5C86F4B5-DC68-B57F-2F8C-2A5B28051F45}"/>
              </a:ext>
            </a:extLst>
          </p:cNvPr>
          <p:cNvPicPr>
            <a:picLocks noChangeAspect="1"/>
          </p:cNvPicPr>
          <p:nvPr/>
        </p:nvPicPr>
        <p:blipFill>
          <a:blip r:embed="rId15"/>
          <a:stretch>
            <a:fillRect/>
          </a:stretch>
        </p:blipFill>
        <p:spPr>
          <a:xfrm>
            <a:off x="3939269" y="3828939"/>
            <a:ext cx="660616" cy="392982"/>
          </a:xfrm>
          <a:prstGeom prst="rect">
            <a:avLst/>
          </a:prstGeom>
        </p:spPr>
      </p:pic>
      <p:pic>
        <p:nvPicPr>
          <p:cNvPr id="33" name="Grafik 32">
            <a:extLst>
              <a:ext uri="{FF2B5EF4-FFF2-40B4-BE49-F238E27FC236}">
                <a16:creationId xmlns:a16="http://schemas.microsoft.com/office/drawing/2014/main" id="{BB59B61A-9118-9001-640C-DC83BA8D96A6}"/>
              </a:ext>
            </a:extLst>
          </p:cNvPr>
          <p:cNvPicPr>
            <a:picLocks noChangeAspect="1"/>
          </p:cNvPicPr>
          <p:nvPr/>
        </p:nvPicPr>
        <p:blipFill>
          <a:blip r:embed="rId16"/>
          <a:stretch>
            <a:fillRect/>
          </a:stretch>
        </p:blipFill>
        <p:spPr>
          <a:xfrm>
            <a:off x="3688080" y="4476115"/>
            <a:ext cx="660617" cy="395241"/>
          </a:xfrm>
          <a:prstGeom prst="rect">
            <a:avLst/>
          </a:prstGeom>
        </p:spPr>
      </p:pic>
      <p:pic>
        <p:nvPicPr>
          <p:cNvPr id="35" name="Grafik 34">
            <a:extLst>
              <a:ext uri="{FF2B5EF4-FFF2-40B4-BE49-F238E27FC236}">
                <a16:creationId xmlns:a16="http://schemas.microsoft.com/office/drawing/2014/main" id="{A70AF6A6-F1D2-2FDC-DDE0-99D58DD7AAA6}"/>
              </a:ext>
            </a:extLst>
          </p:cNvPr>
          <p:cNvPicPr>
            <a:picLocks noChangeAspect="1"/>
          </p:cNvPicPr>
          <p:nvPr/>
        </p:nvPicPr>
        <p:blipFill>
          <a:blip r:embed="rId17"/>
          <a:stretch>
            <a:fillRect/>
          </a:stretch>
        </p:blipFill>
        <p:spPr>
          <a:xfrm>
            <a:off x="6365240" y="2019177"/>
            <a:ext cx="653094" cy="390521"/>
          </a:xfrm>
          <a:prstGeom prst="rect">
            <a:avLst/>
          </a:prstGeom>
        </p:spPr>
      </p:pic>
      <p:pic>
        <p:nvPicPr>
          <p:cNvPr id="37" name="Grafik 36">
            <a:extLst>
              <a:ext uri="{FF2B5EF4-FFF2-40B4-BE49-F238E27FC236}">
                <a16:creationId xmlns:a16="http://schemas.microsoft.com/office/drawing/2014/main" id="{222CF541-BA60-33FA-2DEF-BAFF34BEE2ED}"/>
              </a:ext>
            </a:extLst>
          </p:cNvPr>
          <p:cNvPicPr>
            <a:picLocks noChangeAspect="1"/>
          </p:cNvPicPr>
          <p:nvPr/>
        </p:nvPicPr>
        <p:blipFill>
          <a:blip r:embed="rId18"/>
          <a:stretch>
            <a:fillRect/>
          </a:stretch>
        </p:blipFill>
        <p:spPr>
          <a:xfrm>
            <a:off x="7386992" y="3208111"/>
            <a:ext cx="658735" cy="395241"/>
          </a:xfrm>
          <a:prstGeom prst="rect">
            <a:avLst/>
          </a:prstGeom>
        </p:spPr>
      </p:pic>
      <p:pic>
        <p:nvPicPr>
          <p:cNvPr id="39" name="Grafik 38">
            <a:extLst>
              <a:ext uri="{FF2B5EF4-FFF2-40B4-BE49-F238E27FC236}">
                <a16:creationId xmlns:a16="http://schemas.microsoft.com/office/drawing/2014/main" id="{AF85A266-3F28-B996-526F-8F4A0A8852F2}"/>
              </a:ext>
            </a:extLst>
          </p:cNvPr>
          <p:cNvPicPr>
            <a:picLocks noChangeAspect="1"/>
          </p:cNvPicPr>
          <p:nvPr/>
        </p:nvPicPr>
        <p:blipFill>
          <a:blip r:embed="rId19"/>
          <a:stretch>
            <a:fillRect/>
          </a:stretch>
        </p:blipFill>
        <p:spPr>
          <a:xfrm>
            <a:off x="5765692" y="85157"/>
            <a:ext cx="660616" cy="395913"/>
          </a:xfrm>
          <a:prstGeom prst="rect">
            <a:avLst/>
          </a:prstGeom>
        </p:spPr>
      </p:pic>
      <p:pic>
        <p:nvPicPr>
          <p:cNvPr id="41" name="Grafik 40">
            <a:extLst>
              <a:ext uri="{FF2B5EF4-FFF2-40B4-BE49-F238E27FC236}">
                <a16:creationId xmlns:a16="http://schemas.microsoft.com/office/drawing/2014/main" id="{96CA8700-EDF0-5CAB-50F1-680AE05E9D7A}"/>
              </a:ext>
            </a:extLst>
          </p:cNvPr>
          <p:cNvPicPr>
            <a:picLocks noChangeAspect="1"/>
          </p:cNvPicPr>
          <p:nvPr/>
        </p:nvPicPr>
        <p:blipFill>
          <a:blip r:embed="rId20"/>
          <a:stretch>
            <a:fillRect/>
          </a:stretch>
        </p:blipFill>
        <p:spPr>
          <a:xfrm>
            <a:off x="6103565" y="2896871"/>
            <a:ext cx="660616" cy="337118"/>
          </a:xfrm>
          <a:prstGeom prst="rect">
            <a:avLst/>
          </a:prstGeom>
        </p:spPr>
      </p:pic>
      <p:pic>
        <p:nvPicPr>
          <p:cNvPr id="43" name="Grafik 42" descr="Ein Bild, das rot, Farbigkeit, gelb, orange enthält.&#10;&#10;Automatisch generierte Beschreibung">
            <a:extLst>
              <a:ext uri="{FF2B5EF4-FFF2-40B4-BE49-F238E27FC236}">
                <a16:creationId xmlns:a16="http://schemas.microsoft.com/office/drawing/2014/main" id="{E99F7DB4-8FC8-E12A-387F-B9D8DC73FB83}"/>
              </a:ext>
            </a:extLst>
          </p:cNvPr>
          <p:cNvPicPr>
            <a:picLocks noChangeAspect="1"/>
          </p:cNvPicPr>
          <p:nvPr/>
        </p:nvPicPr>
        <p:blipFill rotWithShape="1">
          <a:blip r:embed="rId21" cstate="hqprint">
            <a:extLst>
              <a:ext uri="{28A0092B-C50C-407E-A947-70E740481C1C}">
                <a14:useLocalDpi xmlns:a14="http://schemas.microsoft.com/office/drawing/2010/main" val="0"/>
              </a:ext>
              <a:ext uri="{837473B0-CC2E-450A-ABE3-18F120FF3D39}">
                <a1611:picAttrSrcUrl xmlns:a1611="http://schemas.microsoft.com/office/drawing/2016/11/main" r:id="rId22"/>
              </a:ext>
            </a:extLst>
          </a:blip>
          <a:srcRect r="-25932"/>
          <a:stretch/>
        </p:blipFill>
        <p:spPr>
          <a:xfrm>
            <a:off x="7814000" y="3770922"/>
            <a:ext cx="1988705" cy="1049638"/>
          </a:xfrm>
          <a:prstGeom prst="rect">
            <a:avLst/>
          </a:prstGeom>
        </p:spPr>
      </p:pic>
      <p:sp>
        <p:nvSpPr>
          <p:cNvPr id="4" name="Rechteck 3">
            <a:extLst>
              <a:ext uri="{FF2B5EF4-FFF2-40B4-BE49-F238E27FC236}">
                <a16:creationId xmlns:a16="http://schemas.microsoft.com/office/drawing/2014/main" id="{E2155665-6F46-830D-87D9-5C4CBBEDEBBE}"/>
              </a:ext>
            </a:extLst>
          </p:cNvPr>
          <p:cNvSpPr/>
          <p:nvPr/>
        </p:nvSpPr>
        <p:spPr>
          <a:xfrm>
            <a:off x="7726585" y="1787349"/>
            <a:ext cx="658735" cy="36417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4" descr="Häkchen mit einfarbiger Füllung">
            <a:extLst>
              <a:ext uri="{FF2B5EF4-FFF2-40B4-BE49-F238E27FC236}">
                <a16:creationId xmlns:a16="http://schemas.microsoft.com/office/drawing/2014/main" id="{D66659B6-C58B-B956-2B97-DBC3FC478DA5}"/>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947854" y="1574361"/>
            <a:ext cx="577166" cy="577166"/>
          </a:xfrm>
          <a:prstGeom prst="rect">
            <a:avLst/>
          </a:prstGeom>
        </p:spPr>
      </p:pic>
      <p:sp>
        <p:nvSpPr>
          <p:cNvPr id="7" name="Rechteck 6">
            <a:extLst>
              <a:ext uri="{FF2B5EF4-FFF2-40B4-BE49-F238E27FC236}">
                <a16:creationId xmlns:a16="http://schemas.microsoft.com/office/drawing/2014/main" id="{A248EEE5-C77F-AB09-7CFE-207B9467344F}"/>
              </a:ext>
            </a:extLst>
          </p:cNvPr>
          <p:cNvSpPr/>
          <p:nvPr/>
        </p:nvSpPr>
        <p:spPr>
          <a:xfrm>
            <a:off x="7432631" y="2331705"/>
            <a:ext cx="614679"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descr="Häkchen mit einfarbiger Füllung">
            <a:extLst>
              <a:ext uri="{FF2B5EF4-FFF2-40B4-BE49-F238E27FC236}">
                <a16:creationId xmlns:a16="http://schemas.microsoft.com/office/drawing/2014/main" id="{6027C553-C598-DB23-0239-932AC4CE7D4D}"/>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609844" y="2118717"/>
            <a:ext cx="577166" cy="577166"/>
          </a:xfrm>
          <a:prstGeom prst="rect">
            <a:avLst/>
          </a:prstGeom>
        </p:spPr>
      </p:pic>
      <p:sp>
        <p:nvSpPr>
          <p:cNvPr id="9" name="Rechteck 8">
            <a:extLst>
              <a:ext uri="{FF2B5EF4-FFF2-40B4-BE49-F238E27FC236}">
                <a16:creationId xmlns:a16="http://schemas.microsoft.com/office/drawing/2014/main" id="{1E39EA6F-25BF-0F7D-88B0-C84A09FF65CF}"/>
              </a:ext>
            </a:extLst>
          </p:cNvPr>
          <p:cNvSpPr/>
          <p:nvPr/>
        </p:nvSpPr>
        <p:spPr>
          <a:xfrm>
            <a:off x="4906990" y="3634908"/>
            <a:ext cx="653092" cy="392155"/>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descr="Häkchen mit einfarbiger Füllung">
            <a:extLst>
              <a:ext uri="{FF2B5EF4-FFF2-40B4-BE49-F238E27FC236}">
                <a16:creationId xmlns:a16="http://schemas.microsoft.com/office/drawing/2014/main" id="{571CEED3-6B29-02E4-89A1-5C0CF59E9329}"/>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122615" y="3421921"/>
            <a:ext cx="577166" cy="577166"/>
          </a:xfrm>
          <a:prstGeom prst="rect">
            <a:avLst/>
          </a:prstGeom>
        </p:spPr>
      </p:pic>
      <p:sp>
        <p:nvSpPr>
          <p:cNvPr id="11" name="Rechteck 10">
            <a:extLst>
              <a:ext uri="{FF2B5EF4-FFF2-40B4-BE49-F238E27FC236}">
                <a16:creationId xmlns:a16="http://schemas.microsoft.com/office/drawing/2014/main" id="{64779947-3FFA-95E1-7693-C7466F4BFDB5}"/>
              </a:ext>
            </a:extLst>
          </p:cNvPr>
          <p:cNvSpPr/>
          <p:nvPr/>
        </p:nvSpPr>
        <p:spPr>
          <a:xfrm>
            <a:off x="7106085" y="952887"/>
            <a:ext cx="653092" cy="392155"/>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Grafik 11" descr="Häkchen mit einfarbiger Füllung">
            <a:extLst>
              <a:ext uri="{FF2B5EF4-FFF2-40B4-BE49-F238E27FC236}">
                <a16:creationId xmlns:a16="http://schemas.microsoft.com/office/drawing/2014/main" id="{C0B88290-C9B5-345D-A2F6-998B735F529E}"/>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321710" y="739900"/>
            <a:ext cx="577166" cy="577166"/>
          </a:xfrm>
          <a:prstGeom prst="rect">
            <a:avLst/>
          </a:prstGeom>
        </p:spPr>
      </p:pic>
      <p:sp>
        <p:nvSpPr>
          <p:cNvPr id="14" name="Rechteck 13">
            <a:extLst>
              <a:ext uri="{FF2B5EF4-FFF2-40B4-BE49-F238E27FC236}">
                <a16:creationId xmlns:a16="http://schemas.microsoft.com/office/drawing/2014/main" id="{91CD2A5A-407E-B2DF-FFFB-330E4B62F3E0}"/>
              </a:ext>
            </a:extLst>
          </p:cNvPr>
          <p:cNvSpPr/>
          <p:nvPr/>
        </p:nvSpPr>
        <p:spPr>
          <a:xfrm>
            <a:off x="6359551" y="2011021"/>
            <a:ext cx="653092" cy="392155"/>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6" name="Grafik 15" descr="Häkchen mit einfarbiger Füllung">
            <a:extLst>
              <a:ext uri="{FF2B5EF4-FFF2-40B4-BE49-F238E27FC236}">
                <a16:creationId xmlns:a16="http://schemas.microsoft.com/office/drawing/2014/main" id="{9EBE1272-AEC0-F0F3-C8EB-0BFDA40837ED}"/>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575176" y="1798034"/>
            <a:ext cx="577166" cy="577166"/>
          </a:xfrm>
          <a:prstGeom prst="rect">
            <a:avLst/>
          </a:prstGeom>
        </p:spPr>
      </p:pic>
      <p:sp>
        <p:nvSpPr>
          <p:cNvPr id="18" name="Rechteck 17">
            <a:extLst>
              <a:ext uri="{FF2B5EF4-FFF2-40B4-BE49-F238E27FC236}">
                <a16:creationId xmlns:a16="http://schemas.microsoft.com/office/drawing/2014/main" id="{91047237-E359-9100-C176-42D1C06E2B43}"/>
              </a:ext>
            </a:extLst>
          </p:cNvPr>
          <p:cNvSpPr/>
          <p:nvPr/>
        </p:nvSpPr>
        <p:spPr>
          <a:xfrm>
            <a:off x="6096000" y="2861234"/>
            <a:ext cx="653092" cy="392155"/>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0" name="Grafik 19" descr="Häkchen mit einfarbiger Füllung">
            <a:extLst>
              <a:ext uri="{FF2B5EF4-FFF2-40B4-BE49-F238E27FC236}">
                <a16:creationId xmlns:a16="http://schemas.microsoft.com/office/drawing/2014/main" id="{537ECBC3-4858-BBB7-A2BE-5AC8F413D196}"/>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311625" y="2638087"/>
            <a:ext cx="577166" cy="577166"/>
          </a:xfrm>
          <a:prstGeom prst="rect">
            <a:avLst/>
          </a:prstGeom>
        </p:spPr>
      </p:pic>
    </p:spTree>
    <p:extLst>
      <p:ext uri="{BB962C8B-B14F-4D97-AF65-F5344CB8AC3E}">
        <p14:creationId xmlns:p14="http://schemas.microsoft.com/office/powerpoint/2010/main" val="1277435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onne 3">
            <a:extLst>
              <a:ext uri="{FF2B5EF4-FFF2-40B4-BE49-F238E27FC236}">
                <a16:creationId xmlns:a16="http://schemas.microsoft.com/office/drawing/2014/main" id="{3B19EDB3-167F-9E5D-362F-1E57E668E376}"/>
              </a:ext>
            </a:extLst>
          </p:cNvPr>
          <p:cNvSpPr/>
          <p:nvPr/>
        </p:nvSpPr>
        <p:spPr>
          <a:xfrm>
            <a:off x="3779520" y="1940560"/>
            <a:ext cx="3921760" cy="3606800"/>
          </a:xfrm>
          <a:prstGeom prst="sun">
            <a:avLst/>
          </a:prstGeom>
          <a:solidFill>
            <a:schemeClr val="accent4">
              <a:lumMod val="60000"/>
              <a:lumOff val="4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91390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A819838F-32E7-247E-7B75-369C258B0581}"/>
              </a:ext>
            </a:extLst>
          </p:cNvPr>
          <p:cNvSpPr txBox="1"/>
          <p:nvPr/>
        </p:nvSpPr>
        <p:spPr>
          <a:xfrm>
            <a:off x="809394" y="1249680"/>
            <a:ext cx="2739853" cy="584775"/>
          </a:xfrm>
          <a:prstGeom prst="rect">
            <a:avLst/>
          </a:prstGeom>
          <a:noFill/>
        </p:spPr>
        <p:txBody>
          <a:bodyPr wrap="none" rtlCol="0">
            <a:spAutoFit/>
          </a:bodyPr>
          <a:lstStyle/>
          <a:p>
            <a:r>
              <a:rPr lang="de-DE" sz="3200" dirty="0">
                <a:solidFill>
                  <a:schemeClr val="tx2">
                    <a:lumMod val="75000"/>
                  </a:schemeClr>
                </a:solidFill>
                <a:latin typeface="Abadi" panose="020B0604020104020204" pitchFamily="34" charset="0"/>
              </a:rPr>
              <a:t>Verhältniswahl</a:t>
            </a:r>
          </a:p>
        </p:txBody>
      </p:sp>
      <p:sp>
        <p:nvSpPr>
          <p:cNvPr id="6" name="Textfeld 5">
            <a:extLst>
              <a:ext uri="{FF2B5EF4-FFF2-40B4-BE49-F238E27FC236}">
                <a16:creationId xmlns:a16="http://schemas.microsoft.com/office/drawing/2014/main" id="{B4523425-2B4D-FF0B-A458-691180FE3B2B}"/>
              </a:ext>
            </a:extLst>
          </p:cNvPr>
          <p:cNvSpPr txBox="1"/>
          <p:nvPr/>
        </p:nvSpPr>
        <p:spPr>
          <a:xfrm>
            <a:off x="4323080" y="793372"/>
            <a:ext cx="2739853" cy="1077218"/>
          </a:xfrm>
          <a:prstGeom prst="rect">
            <a:avLst/>
          </a:prstGeom>
          <a:noFill/>
        </p:spPr>
        <p:txBody>
          <a:bodyPr wrap="square">
            <a:spAutoFit/>
          </a:bodyPr>
          <a:lstStyle/>
          <a:p>
            <a:pPr algn="ctr"/>
            <a:r>
              <a:rPr lang="de-DE" sz="3200" dirty="0">
                <a:solidFill>
                  <a:schemeClr val="tx2">
                    <a:lumMod val="75000"/>
                  </a:schemeClr>
                </a:solidFill>
                <a:latin typeface="Abadi" panose="020B0604020104020204" pitchFamily="34" charset="0"/>
              </a:rPr>
              <a:t>Absolute </a:t>
            </a:r>
            <a:br>
              <a:rPr lang="de-DE" sz="3200" dirty="0">
                <a:solidFill>
                  <a:schemeClr val="tx2">
                    <a:lumMod val="75000"/>
                  </a:schemeClr>
                </a:solidFill>
                <a:latin typeface="Abadi" panose="020B0604020104020204" pitchFamily="34" charset="0"/>
              </a:rPr>
            </a:br>
            <a:r>
              <a:rPr lang="de-DE" sz="3200" dirty="0">
                <a:solidFill>
                  <a:schemeClr val="tx2">
                    <a:lumMod val="75000"/>
                  </a:schemeClr>
                </a:solidFill>
                <a:latin typeface="Abadi" panose="020B0604020104020204" pitchFamily="34" charset="0"/>
              </a:rPr>
              <a:t>Mehrheitswahl</a:t>
            </a:r>
          </a:p>
        </p:txBody>
      </p:sp>
      <p:sp>
        <p:nvSpPr>
          <p:cNvPr id="7" name="Textfeld 6">
            <a:extLst>
              <a:ext uri="{FF2B5EF4-FFF2-40B4-BE49-F238E27FC236}">
                <a16:creationId xmlns:a16="http://schemas.microsoft.com/office/drawing/2014/main" id="{8BCC8AEC-219C-24A7-BAD9-74D5B90C5C63}"/>
              </a:ext>
            </a:extLst>
          </p:cNvPr>
          <p:cNvSpPr txBox="1"/>
          <p:nvPr/>
        </p:nvSpPr>
        <p:spPr>
          <a:xfrm>
            <a:off x="7984028" y="793372"/>
            <a:ext cx="2739853" cy="1077218"/>
          </a:xfrm>
          <a:prstGeom prst="rect">
            <a:avLst/>
          </a:prstGeom>
          <a:noFill/>
        </p:spPr>
        <p:txBody>
          <a:bodyPr wrap="square">
            <a:spAutoFit/>
          </a:bodyPr>
          <a:lstStyle/>
          <a:p>
            <a:pPr algn="ctr"/>
            <a:r>
              <a:rPr lang="de-DE" sz="3200" dirty="0">
                <a:solidFill>
                  <a:schemeClr val="tx2">
                    <a:lumMod val="75000"/>
                  </a:schemeClr>
                </a:solidFill>
                <a:latin typeface="Abadi" panose="020B0604020104020204" pitchFamily="34" charset="0"/>
              </a:rPr>
              <a:t>Relative </a:t>
            </a:r>
            <a:br>
              <a:rPr lang="de-DE" sz="3200" dirty="0">
                <a:solidFill>
                  <a:schemeClr val="tx2">
                    <a:lumMod val="75000"/>
                  </a:schemeClr>
                </a:solidFill>
                <a:latin typeface="Abadi" panose="020B0604020104020204" pitchFamily="34" charset="0"/>
              </a:rPr>
            </a:br>
            <a:r>
              <a:rPr lang="de-DE" sz="3200" dirty="0">
                <a:solidFill>
                  <a:schemeClr val="tx2">
                    <a:lumMod val="75000"/>
                  </a:schemeClr>
                </a:solidFill>
                <a:latin typeface="Abadi" panose="020B0604020104020204" pitchFamily="34" charset="0"/>
              </a:rPr>
              <a:t>Mehrheitswahl</a:t>
            </a:r>
          </a:p>
        </p:txBody>
      </p:sp>
      <p:cxnSp>
        <p:nvCxnSpPr>
          <p:cNvPr id="9" name="Gerader Verbinder 8">
            <a:extLst>
              <a:ext uri="{FF2B5EF4-FFF2-40B4-BE49-F238E27FC236}">
                <a16:creationId xmlns:a16="http://schemas.microsoft.com/office/drawing/2014/main" id="{2A2E03C5-D7D9-1E12-FE88-9E7AB32C53B5}"/>
              </a:ext>
            </a:extLst>
          </p:cNvPr>
          <p:cNvCxnSpPr>
            <a:cxnSpLocks/>
          </p:cNvCxnSpPr>
          <p:nvPr/>
        </p:nvCxnSpPr>
        <p:spPr>
          <a:xfrm>
            <a:off x="3962400" y="1198880"/>
            <a:ext cx="0" cy="5212080"/>
          </a:xfrm>
          <a:prstGeom prst="line">
            <a:avLst/>
          </a:prstGeom>
          <a:ln w="57150">
            <a:solidFill>
              <a:schemeClr val="tx2">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777E7AFE-8164-A6BF-FBE5-0585E1900B8E}"/>
              </a:ext>
            </a:extLst>
          </p:cNvPr>
          <p:cNvCxnSpPr>
            <a:cxnSpLocks/>
          </p:cNvCxnSpPr>
          <p:nvPr/>
        </p:nvCxnSpPr>
        <p:spPr>
          <a:xfrm>
            <a:off x="7528560" y="1249680"/>
            <a:ext cx="0" cy="5212080"/>
          </a:xfrm>
          <a:prstGeom prst="line">
            <a:avLst/>
          </a:prstGeom>
          <a:ln w="57150">
            <a:solidFill>
              <a:schemeClr val="tx2">
                <a:lumMod val="75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3128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hteck 17">
            <a:extLst>
              <a:ext uri="{FF2B5EF4-FFF2-40B4-BE49-F238E27FC236}">
                <a16:creationId xmlns:a16="http://schemas.microsoft.com/office/drawing/2014/main" id="{AAF0DF0D-0F89-C168-54C3-DA5C14E8BAA5}"/>
              </a:ext>
            </a:extLst>
          </p:cNvPr>
          <p:cNvSpPr/>
          <p:nvPr/>
        </p:nvSpPr>
        <p:spPr>
          <a:xfrm>
            <a:off x="81280" y="4567800"/>
            <a:ext cx="7477760" cy="2214848"/>
          </a:xfrm>
          <a:prstGeom prst="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a:extLst>
              <a:ext uri="{FF2B5EF4-FFF2-40B4-BE49-F238E27FC236}">
                <a16:creationId xmlns:a16="http://schemas.microsoft.com/office/drawing/2014/main" id="{899D475B-3A2F-C32E-004F-1031EBEF395B}"/>
              </a:ext>
            </a:extLst>
          </p:cNvPr>
          <p:cNvSpPr/>
          <p:nvPr/>
        </p:nvSpPr>
        <p:spPr>
          <a:xfrm>
            <a:off x="81280" y="2310326"/>
            <a:ext cx="7477760" cy="2214848"/>
          </a:xfrm>
          <a:prstGeom prst="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a:extLst>
              <a:ext uri="{FF2B5EF4-FFF2-40B4-BE49-F238E27FC236}">
                <a16:creationId xmlns:a16="http://schemas.microsoft.com/office/drawing/2014/main" id="{BDC6541E-2481-291E-4960-849DC6848C9F}"/>
              </a:ext>
            </a:extLst>
          </p:cNvPr>
          <p:cNvSpPr/>
          <p:nvPr/>
        </p:nvSpPr>
        <p:spPr>
          <a:xfrm>
            <a:off x="81280" y="42692"/>
            <a:ext cx="7477760" cy="2214848"/>
          </a:xfrm>
          <a:prstGeom prst="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A819838F-32E7-247E-7B75-369C258B0581}"/>
              </a:ext>
            </a:extLst>
          </p:cNvPr>
          <p:cNvSpPr txBox="1"/>
          <p:nvPr/>
        </p:nvSpPr>
        <p:spPr>
          <a:xfrm>
            <a:off x="233680" y="44678"/>
            <a:ext cx="1818126" cy="584775"/>
          </a:xfrm>
          <a:prstGeom prst="rect">
            <a:avLst/>
          </a:prstGeom>
          <a:noFill/>
        </p:spPr>
        <p:txBody>
          <a:bodyPr wrap="none" rtlCol="0">
            <a:spAutoFit/>
          </a:bodyPr>
          <a:lstStyle/>
          <a:p>
            <a:r>
              <a:rPr lang="de-DE" sz="3200" dirty="0">
                <a:solidFill>
                  <a:schemeClr val="tx2">
                    <a:lumMod val="75000"/>
                  </a:schemeClr>
                </a:solidFill>
                <a:latin typeface="Abadi" panose="020B0604020104020204" pitchFamily="34" charset="0"/>
              </a:rPr>
              <a:t>Niemeyer</a:t>
            </a:r>
          </a:p>
        </p:txBody>
      </p:sp>
      <p:sp>
        <p:nvSpPr>
          <p:cNvPr id="6" name="Textfeld 5">
            <a:extLst>
              <a:ext uri="{FF2B5EF4-FFF2-40B4-BE49-F238E27FC236}">
                <a16:creationId xmlns:a16="http://schemas.microsoft.com/office/drawing/2014/main" id="{B4523425-2B4D-FF0B-A458-691180FE3B2B}"/>
              </a:ext>
            </a:extLst>
          </p:cNvPr>
          <p:cNvSpPr txBox="1"/>
          <p:nvPr/>
        </p:nvSpPr>
        <p:spPr>
          <a:xfrm>
            <a:off x="0" y="2257539"/>
            <a:ext cx="2739853" cy="584775"/>
          </a:xfrm>
          <a:prstGeom prst="rect">
            <a:avLst/>
          </a:prstGeom>
          <a:noFill/>
        </p:spPr>
        <p:txBody>
          <a:bodyPr wrap="square">
            <a:spAutoFit/>
          </a:bodyPr>
          <a:lstStyle/>
          <a:p>
            <a:pPr algn="ctr"/>
            <a:r>
              <a:rPr lang="de-DE" sz="3200" dirty="0">
                <a:solidFill>
                  <a:schemeClr val="tx2">
                    <a:lumMod val="75000"/>
                  </a:schemeClr>
                </a:solidFill>
                <a:latin typeface="Abadi" panose="020B0604020104020204" pitchFamily="34" charset="0"/>
              </a:rPr>
              <a:t>Sainte-</a:t>
            </a:r>
            <a:r>
              <a:rPr lang="de-DE" sz="3200" dirty="0" err="1">
                <a:solidFill>
                  <a:schemeClr val="tx2">
                    <a:lumMod val="75000"/>
                  </a:schemeClr>
                </a:solidFill>
                <a:latin typeface="Abadi" panose="020B0604020104020204" pitchFamily="34" charset="0"/>
              </a:rPr>
              <a:t>Laguë</a:t>
            </a:r>
            <a:endParaRPr lang="de-DE" sz="3200" dirty="0">
              <a:solidFill>
                <a:schemeClr val="tx2">
                  <a:lumMod val="75000"/>
                </a:schemeClr>
              </a:solidFill>
              <a:latin typeface="Abadi" panose="020B0604020104020204" pitchFamily="34" charset="0"/>
            </a:endParaRPr>
          </a:p>
        </p:txBody>
      </p:sp>
      <p:sp>
        <p:nvSpPr>
          <p:cNvPr id="7" name="Textfeld 6">
            <a:extLst>
              <a:ext uri="{FF2B5EF4-FFF2-40B4-BE49-F238E27FC236}">
                <a16:creationId xmlns:a16="http://schemas.microsoft.com/office/drawing/2014/main" id="{8BCC8AEC-219C-24A7-BAD9-74D5B90C5C63}"/>
              </a:ext>
            </a:extLst>
          </p:cNvPr>
          <p:cNvSpPr txBox="1"/>
          <p:nvPr/>
        </p:nvSpPr>
        <p:spPr>
          <a:xfrm>
            <a:off x="-227184" y="4531360"/>
            <a:ext cx="2739853" cy="584775"/>
          </a:xfrm>
          <a:prstGeom prst="rect">
            <a:avLst/>
          </a:prstGeom>
          <a:noFill/>
        </p:spPr>
        <p:txBody>
          <a:bodyPr wrap="square">
            <a:spAutoFit/>
          </a:bodyPr>
          <a:lstStyle/>
          <a:p>
            <a:pPr algn="ctr"/>
            <a:r>
              <a:rPr lang="de-DE" sz="3200" dirty="0" err="1">
                <a:solidFill>
                  <a:schemeClr val="tx2">
                    <a:lumMod val="75000"/>
                  </a:schemeClr>
                </a:solidFill>
                <a:latin typeface="Abadi" panose="020B0604020104020204" pitchFamily="34" charset="0"/>
              </a:rPr>
              <a:t>D‘Hondt</a:t>
            </a:r>
            <a:endParaRPr lang="de-DE" sz="3200" dirty="0">
              <a:solidFill>
                <a:schemeClr val="tx2">
                  <a:lumMod val="75000"/>
                </a:schemeClr>
              </a:solidFill>
              <a:latin typeface="Abadi" panose="020B0604020104020204" pitchFamily="34" charset="0"/>
            </a:endParaRPr>
          </a:p>
        </p:txBody>
      </p:sp>
      <p:sp>
        <p:nvSpPr>
          <p:cNvPr id="2" name="Textfeld 1">
            <a:extLst>
              <a:ext uri="{FF2B5EF4-FFF2-40B4-BE49-F238E27FC236}">
                <a16:creationId xmlns:a16="http://schemas.microsoft.com/office/drawing/2014/main" id="{D224732A-BFD8-B651-B6F7-FD884C91018C}"/>
              </a:ext>
            </a:extLst>
          </p:cNvPr>
          <p:cNvSpPr txBox="1"/>
          <p:nvPr/>
        </p:nvSpPr>
        <p:spPr>
          <a:xfrm>
            <a:off x="416560" y="6415529"/>
            <a:ext cx="142240" cy="369332"/>
          </a:xfrm>
          <a:prstGeom prst="rect">
            <a:avLst/>
          </a:prstGeom>
          <a:noFill/>
        </p:spPr>
        <p:txBody>
          <a:bodyPr wrap="square" rtlCol="0">
            <a:spAutoFit/>
          </a:bodyPr>
          <a:lstStyle/>
          <a:p>
            <a:r>
              <a:rPr lang="de-DE" dirty="0"/>
              <a:t> </a:t>
            </a:r>
          </a:p>
        </p:txBody>
      </p:sp>
      <p:sp>
        <p:nvSpPr>
          <p:cNvPr id="3" name="Textfeld 2">
            <a:extLst>
              <a:ext uri="{FF2B5EF4-FFF2-40B4-BE49-F238E27FC236}">
                <a16:creationId xmlns:a16="http://schemas.microsoft.com/office/drawing/2014/main" id="{1168887D-65BA-5C34-2634-4DA78A095AA9}"/>
              </a:ext>
            </a:extLst>
          </p:cNvPr>
          <p:cNvSpPr txBox="1"/>
          <p:nvPr/>
        </p:nvSpPr>
        <p:spPr>
          <a:xfrm>
            <a:off x="11816080" y="1198880"/>
            <a:ext cx="142240" cy="369332"/>
          </a:xfrm>
          <a:prstGeom prst="rect">
            <a:avLst/>
          </a:prstGeom>
          <a:noFill/>
        </p:spPr>
        <p:txBody>
          <a:bodyPr wrap="square" rtlCol="0">
            <a:spAutoFit/>
          </a:bodyPr>
          <a:lstStyle/>
          <a:p>
            <a:r>
              <a:rPr lang="de-DE" dirty="0"/>
              <a:t> </a:t>
            </a:r>
          </a:p>
        </p:txBody>
      </p:sp>
      <p:pic>
        <p:nvPicPr>
          <p:cNvPr id="14" name="Grafik 13" descr="Ein Bild, das Text, Screenshot, Schrift, Design enthält.&#10;&#10;Automatisch generierte Beschreibung">
            <a:extLst>
              <a:ext uri="{FF2B5EF4-FFF2-40B4-BE49-F238E27FC236}">
                <a16:creationId xmlns:a16="http://schemas.microsoft.com/office/drawing/2014/main" id="{47BE9C17-AE29-7FD4-BC40-23B826AA41D5}"/>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8759" r="8240" b="5360"/>
          <a:stretch/>
        </p:blipFill>
        <p:spPr>
          <a:xfrm>
            <a:off x="7652975" y="3346490"/>
            <a:ext cx="4539025" cy="3432679"/>
          </a:xfrm>
          <a:prstGeom prst="rect">
            <a:avLst/>
          </a:prstGeom>
        </p:spPr>
      </p:pic>
    </p:spTree>
    <p:extLst>
      <p:ext uri="{BB962C8B-B14F-4D97-AF65-F5344CB8AC3E}">
        <p14:creationId xmlns:p14="http://schemas.microsoft.com/office/powerpoint/2010/main" val="1252131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3683746556"/>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13" name="Textfeld 12">
            <a:extLst>
              <a:ext uri="{FF2B5EF4-FFF2-40B4-BE49-F238E27FC236}">
                <a16:creationId xmlns:a16="http://schemas.microsoft.com/office/drawing/2014/main" id="{589F06F5-B9D6-0E8B-416B-9B97F0F742FC}"/>
              </a:ext>
            </a:extLst>
          </p:cNvPr>
          <p:cNvSpPr txBox="1"/>
          <p:nvPr/>
        </p:nvSpPr>
        <p:spPr>
          <a:xfrm>
            <a:off x="4869313" y="738292"/>
            <a:ext cx="1843774" cy="830997"/>
          </a:xfrm>
          <a:prstGeom prst="rect">
            <a:avLst/>
          </a:prstGeom>
          <a:noFill/>
        </p:spPr>
        <p:txBody>
          <a:bodyPr wrap="none" rtlCol="0">
            <a:spAutoFit/>
          </a:bodyPr>
          <a:lstStyle/>
          <a:p>
            <a:r>
              <a:rPr lang="de-DE" sz="4800" b="1" dirty="0">
                <a:solidFill>
                  <a:srgbClr val="C00000"/>
                </a:solidFill>
              </a:rPr>
              <a:t>&gt; 50 %</a:t>
            </a:r>
          </a:p>
        </p:txBody>
      </p:sp>
      <p:pic>
        <p:nvPicPr>
          <p:cNvPr id="15" name="Grafik 14" descr="Trophäe mit einfarbiger Füllung">
            <a:extLst>
              <a:ext uri="{FF2B5EF4-FFF2-40B4-BE49-F238E27FC236}">
                <a16:creationId xmlns:a16="http://schemas.microsoft.com/office/drawing/2014/main" id="{5354C8D1-B5AF-D1D9-7067-1504B742C564}"/>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20160" y="717972"/>
            <a:ext cx="934720" cy="934720"/>
          </a:xfrm>
          <a:prstGeom prst="rect">
            <a:avLst/>
          </a:prstGeom>
        </p:spPr>
      </p:pic>
    </p:spTree>
    <p:extLst>
      <p:ext uri="{BB962C8B-B14F-4D97-AF65-F5344CB8AC3E}">
        <p14:creationId xmlns:p14="http://schemas.microsoft.com/office/powerpoint/2010/main" val="2645438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3054370536"/>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pic>
        <p:nvPicPr>
          <p:cNvPr id="4" name="Grafik 3" descr="Trophäe mit einfarbiger Füllung">
            <a:extLst>
              <a:ext uri="{FF2B5EF4-FFF2-40B4-BE49-F238E27FC236}">
                <a16:creationId xmlns:a16="http://schemas.microsoft.com/office/drawing/2014/main" id="{EB7D9A39-D67F-7206-29F1-B7E62332F944}"/>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27040" y="719666"/>
            <a:ext cx="934720" cy="934720"/>
          </a:xfrm>
          <a:prstGeom prst="rect">
            <a:avLst/>
          </a:prstGeom>
        </p:spPr>
      </p:pic>
    </p:spTree>
    <p:extLst>
      <p:ext uri="{BB962C8B-B14F-4D97-AF65-F5344CB8AC3E}">
        <p14:creationId xmlns:p14="http://schemas.microsoft.com/office/powerpoint/2010/main" val="3878316155"/>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561</Words>
  <Application>Microsoft Office PowerPoint</Application>
  <PresentationFormat>Breitbild</PresentationFormat>
  <Paragraphs>150</Paragraphs>
  <Slides>27</Slides>
  <Notes>0</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27</vt:i4>
      </vt:variant>
    </vt:vector>
  </HeadingPairs>
  <TitlesOfParts>
    <vt:vector size="36" baseType="lpstr">
      <vt:lpstr>Abadi</vt:lpstr>
      <vt:lpstr>Arial</vt:lpstr>
      <vt:lpstr>Calibri</vt:lpstr>
      <vt:lpstr>Calibri Light</vt:lpstr>
      <vt:lpstr>Cambria Math</vt:lpstr>
      <vt:lpstr>Georgia</vt:lpstr>
      <vt:lpstr>Open Sans</vt:lpstr>
      <vt:lpstr>Verdana</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Beatrice Wellmann</dc:creator>
  <cp:lastModifiedBy>Beatrice Wellmann</cp:lastModifiedBy>
  <cp:revision>12</cp:revision>
  <dcterms:created xsi:type="dcterms:W3CDTF">2023-05-30T09:18:03Z</dcterms:created>
  <dcterms:modified xsi:type="dcterms:W3CDTF">2023-06-05T14:24:39Z</dcterms:modified>
</cp:coreProperties>
</file>